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1" r:id="rId1"/>
  </p:sldMasterIdLst>
  <p:notesMasterIdLst>
    <p:notesMasterId r:id="rId42"/>
  </p:notesMasterIdLst>
  <p:handoutMasterIdLst>
    <p:handoutMasterId r:id="rId43"/>
  </p:handoutMasterIdLst>
  <p:sldIdLst>
    <p:sldId id="290" r:id="rId2"/>
    <p:sldId id="291" r:id="rId3"/>
    <p:sldId id="277" r:id="rId4"/>
    <p:sldId id="292" r:id="rId5"/>
    <p:sldId id="339" r:id="rId6"/>
    <p:sldId id="278" r:id="rId7"/>
    <p:sldId id="281" r:id="rId8"/>
    <p:sldId id="280" r:id="rId9"/>
    <p:sldId id="293" r:id="rId10"/>
    <p:sldId id="294" r:id="rId11"/>
    <p:sldId id="283" r:id="rId12"/>
    <p:sldId id="284" r:id="rId13"/>
    <p:sldId id="285" r:id="rId14"/>
    <p:sldId id="286" r:id="rId15"/>
    <p:sldId id="287" r:id="rId16"/>
    <p:sldId id="288" r:id="rId17"/>
    <p:sldId id="296" r:id="rId18"/>
    <p:sldId id="295" r:id="rId19"/>
    <p:sldId id="29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40" r:id="rId30"/>
    <p:sldId id="328" r:id="rId31"/>
    <p:sldId id="329" r:id="rId32"/>
    <p:sldId id="330" r:id="rId33"/>
    <p:sldId id="331" r:id="rId34"/>
    <p:sldId id="332" r:id="rId35"/>
    <p:sldId id="333" r:id="rId36"/>
    <p:sldId id="267" r:id="rId37"/>
    <p:sldId id="268" r:id="rId38"/>
    <p:sldId id="269" r:id="rId39"/>
    <p:sldId id="270" r:id="rId40"/>
    <p:sldId id="273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908"/>
    <p:restoredTop sz="94886" autoAdjust="0"/>
  </p:normalViewPr>
  <p:slideViewPr>
    <p:cSldViewPr>
      <p:cViewPr varScale="1">
        <p:scale>
          <a:sx n="85" d="100"/>
          <a:sy n="85" d="100"/>
        </p:scale>
        <p:origin x="8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C89E6-A2DD-774F-B1A6-F0D027E83309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CDA42-5312-AD4D-BBE9-931B0734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6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6F639B9-410A-904F-BD7A-6559D6B7CF4A}" type="datetimeFigureOut">
              <a:rPr lang="en-US"/>
              <a:pPr>
                <a:defRPr/>
              </a:pPr>
              <a:t>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FCCA3F-66AF-9B47-A9D1-42A448BC04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50C6-DCFE-C149-835D-7F90A8A728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BCFB-B875-884E-A609-DEDC9FD80D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DE77-0202-9F49-8BB5-99999D6E64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23F6B-B10B-F948-A732-A23ADAA0C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96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286B-BB0C-9041-8761-21E10840E0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DD33-BF95-984F-8724-61125EADBB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0C19-A425-DD4C-AAF4-9858C2A753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EA1E-3164-5943-A69F-3195FA4886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F140-D222-A54B-976C-E1D7502A73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ECCF-DB8D-2B4C-9C03-23A0D456C5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2B2-B796-DE40-9FA3-99D82ABE79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2933-679B-7E4C-8A85-65A90D9040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65734-EF6C-2449-94ED-1121770B35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10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build="p" bldLvl="2" autoUpdateAnimBg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xkwRTIKXax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23.jpe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5.jp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edia.hhmi.org/biointeractive/films/OriginSpecies-Finches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es-ES" altLang="en-US"/>
              <a:t/>
            </a:r>
            <a:br>
              <a:rPr lang="es-ES" altLang="en-US"/>
            </a:br>
            <a:r>
              <a:rPr lang="es-ES" altLang="en-US"/>
              <a:t>Ideas precientífica</a:t>
            </a:r>
            <a:r>
              <a:rPr lang="en-US" altLang="en-US"/>
              <a:t/>
            </a:r>
            <a:br>
              <a:rPr lang="en-US" altLang="en-US"/>
            </a:br>
            <a:r>
              <a:rPr lang="es-ES" altLang="en-US"/>
              <a:t>(de la Europa Medieval)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 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 smtClean="0"/>
              <a:t>Dominado </a:t>
            </a:r>
            <a:r>
              <a:rPr lang="es-ES" altLang="en-US"/>
              <a:t>por la Iglesia (basado en la Biblia y las enseñanzas filosóficas de los griegos)</a:t>
            </a:r>
            <a:endParaRPr lang="en-US" altLang="en-US" dirty="0"/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000" dirty="0" err="1" smtClean="0"/>
              <a:t>Evidencia</a:t>
            </a:r>
            <a:r>
              <a:rPr lang="en-US" sz="4000" dirty="0" smtClean="0"/>
              <a:t> </a:t>
            </a:r>
            <a:r>
              <a:rPr lang="en-US" sz="4000" dirty="0" err="1" smtClean="0"/>
              <a:t>Geológica</a:t>
            </a:r>
            <a:r>
              <a:rPr lang="en-US" sz="4000" dirty="0" smtClean="0"/>
              <a:t> del </a:t>
            </a:r>
            <a:r>
              <a:rPr lang="en-US" sz="4000" dirty="0" err="1" smtClean="0"/>
              <a:t>Cambio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Las </a:t>
            </a:r>
            <a:r>
              <a:rPr lang="en-US" sz="2800" dirty="0" err="1" smtClean="0"/>
              <a:t>formaciones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rocosas</a:t>
            </a:r>
            <a:r>
              <a:rPr lang="en-US" sz="2800" dirty="0" smtClean="0"/>
              <a:t> (</a:t>
            </a:r>
            <a:r>
              <a:rPr lang="en-US" sz="2800" dirty="0" err="1" smtClean="0"/>
              <a:t>estratos</a:t>
            </a:r>
            <a:r>
              <a:rPr lang="en-US" sz="2800" dirty="0" smtClean="0"/>
              <a:t> o </a:t>
            </a:r>
            <a:r>
              <a:rPr lang="en-US" sz="2800" dirty="0" err="1" smtClean="0"/>
              <a:t>capas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tierra</a:t>
            </a:r>
            <a:r>
              <a:rPr lang="en-US" sz="2800" dirty="0" smtClean="0"/>
              <a:t>) </a:t>
            </a:r>
            <a:r>
              <a:rPr lang="en-US" sz="2800" dirty="0" err="1" smtClean="0"/>
              <a:t>revelan</a:t>
            </a:r>
            <a:r>
              <a:rPr lang="en-US" sz="2800" dirty="0" smtClean="0"/>
              <a:t> </a:t>
            </a:r>
            <a:r>
              <a:rPr lang="en-US" sz="2800" dirty="0" err="1" smtClean="0"/>
              <a:t>viejas</a:t>
            </a:r>
            <a:r>
              <a:rPr lang="en-US" sz="2800" dirty="0" smtClean="0"/>
              <a:t> </a:t>
            </a:r>
            <a:r>
              <a:rPr lang="en-US" sz="2800" dirty="0" err="1" smtClean="0"/>
              <a:t>formas</a:t>
            </a:r>
            <a:r>
              <a:rPr lang="en-US" sz="2800" dirty="0" smtClean="0"/>
              <a:t> de </a:t>
            </a:r>
            <a:r>
              <a:rPr lang="en-US" sz="2800" dirty="0" err="1" smtClean="0"/>
              <a:t>vida</a:t>
            </a:r>
            <a:r>
              <a:rPr lang="en-US" sz="2800" dirty="0" smtClean="0"/>
              <a:t> </a:t>
            </a:r>
            <a:r>
              <a:rPr lang="en-US" sz="2800" dirty="0" err="1" smtClean="0"/>
              <a:t>enterradas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las </a:t>
            </a:r>
            <a:r>
              <a:rPr lang="en-US" sz="2800" dirty="0" err="1" smtClean="0"/>
              <a:t>capas</a:t>
            </a:r>
            <a:r>
              <a:rPr lang="en-US" sz="2800" dirty="0" smtClean="0"/>
              <a:t> de </a:t>
            </a:r>
            <a:r>
              <a:rPr lang="en-US" sz="2800" dirty="0" err="1" smtClean="0"/>
              <a:t>tierra</a:t>
            </a:r>
            <a:endParaRPr lang="en-US" u="sng" dirty="0" smtClean="0"/>
          </a:p>
          <a:p>
            <a:pPr>
              <a:buFontTx/>
              <a:buNone/>
            </a:pPr>
            <a:endParaRPr lang="en-US" u="sng" dirty="0"/>
          </a:p>
          <a:p>
            <a:pPr>
              <a:buFontTx/>
              <a:buNone/>
            </a:pPr>
            <a:endParaRPr lang="en-US" sz="2800" u="sng" dirty="0" smtClean="0"/>
          </a:p>
          <a:p>
            <a:pPr>
              <a:buFontTx/>
              <a:buNone/>
            </a:pPr>
            <a:endParaRPr lang="en-US" sz="2800" u="sng" dirty="0"/>
          </a:p>
          <a:p>
            <a:pPr>
              <a:buFontTx/>
              <a:buNone/>
            </a:pPr>
            <a:endParaRPr lang="en-US" sz="2800" u="sng" dirty="0" smtClean="0"/>
          </a:p>
          <a:p>
            <a:pPr>
              <a:buFontTx/>
              <a:buNone/>
            </a:pPr>
            <a:endParaRPr lang="en-US" sz="2800" u="sng" dirty="0" smtClean="0"/>
          </a:p>
          <a:p>
            <a:pPr>
              <a:buFontTx/>
              <a:buNone/>
            </a:pPr>
            <a:endParaRPr lang="en-US" sz="2800" u="sng" dirty="0" smtClean="0"/>
          </a:p>
          <a:p>
            <a:pPr>
              <a:buFontTx/>
              <a:buNone/>
            </a:pPr>
            <a:r>
              <a:rPr lang="en-US" sz="2800" u="sng" dirty="0" err="1" smtClean="0"/>
              <a:t>Fósiles</a:t>
            </a:r>
            <a:r>
              <a:rPr lang="en-US" sz="2800" dirty="0" smtClean="0"/>
              <a:t> - </a:t>
            </a:r>
            <a:r>
              <a:rPr lang="en-US" sz="2800" dirty="0" err="1" smtClean="0"/>
              <a:t>restos</a:t>
            </a:r>
            <a:r>
              <a:rPr lang="en-US" sz="2800" dirty="0" smtClean="0"/>
              <a:t> de </a:t>
            </a:r>
            <a:r>
              <a:rPr lang="en-US" sz="2800" dirty="0" err="1" smtClean="0"/>
              <a:t>formas</a:t>
            </a:r>
            <a:r>
              <a:rPr lang="en-US" sz="2800" dirty="0" smtClean="0"/>
              <a:t> de </a:t>
            </a:r>
            <a:r>
              <a:rPr lang="en-US" sz="2800" dirty="0" err="1" smtClean="0"/>
              <a:t>vida</a:t>
            </a:r>
            <a:r>
              <a:rPr lang="en-US" sz="2800" dirty="0" smtClean="0"/>
              <a:t> </a:t>
            </a:r>
            <a:r>
              <a:rPr lang="en-US" sz="2800" dirty="0" err="1" smtClean="0"/>
              <a:t>preservadas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la </a:t>
            </a:r>
            <a:r>
              <a:rPr lang="en-US" sz="2800" dirty="0" err="1" smtClean="0"/>
              <a:t>tierra</a:t>
            </a:r>
            <a:endParaRPr lang="en-US" sz="2800" dirty="0" smtClean="0"/>
          </a:p>
          <a:p>
            <a:pPr>
              <a:buFontTx/>
              <a:buNone/>
            </a:pPr>
            <a:r>
              <a:rPr lang="en-US" sz="2800" dirty="0" err="1" smtClean="0"/>
              <a:t>Fuerte</a:t>
            </a:r>
            <a:r>
              <a:rPr lang="en-US" sz="2800" dirty="0" smtClean="0"/>
              <a:t> </a:t>
            </a:r>
            <a:r>
              <a:rPr lang="en-US" sz="2800" dirty="0" err="1" smtClean="0"/>
              <a:t>evidencia</a:t>
            </a:r>
            <a:r>
              <a:rPr lang="en-US" sz="2800" dirty="0" smtClean="0"/>
              <a:t> de que las </a:t>
            </a:r>
            <a:r>
              <a:rPr lang="en-US" sz="2800" dirty="0" err="1" smtClean="0"/>
              <a:t>formas</a:t>
            </a:r>
            <a:r>
              <a:rPr lang="en-US" sz="2800" dirty="0" smtClean="0"/>
              <a:t> de </a:t>
            </a:r>
            <a:r>
              <a:rPr lang="en-US" sz="2800" dirty="0" err="1" smtClean="0"/>
              <a:t>vida</a:t>
            </a:r>
            <a:r>
              <a:rPr lang="en-US" sz="2800" dirty="0" smtClean="0"/>
              <a:t> </a:t>
            </a:r>
            <a:r>
              <a:rPr lang="en-US" sz="2800" dirty="0" err="1" smtClean="0"/>
              <a:t>habían</a:t>
            </a:r>
            <a:r>
              <a:rPr lang="en-US" sz="2800" dirty="0" smtClean="0"/>
              <a:t> </a:t>
            </a:r>
            <a:r>
              <a:rPr lang="en-US" sz="2800" dirty="0" err="1" smtClean="0"/>
              <a:t>cambiado</a:t>
            </a:r>
            <a:r>
              <a:rPr lang="en-US" sz="2800" dirty="0" smtClean="0"/>
              <a:t> con el </a:t>
            </a:r>
            <a:r>
              <a:rPr lang="en-US" sz="2800" dirty="0" err="1" smtClean="0"/>
              <a:t>tiempo</a:t>
            </a:r>
            <a:endParaRPr lang="en-US" sz="2800" dirty="0" smtClean="0"/>
          </a:p>
          <a:p>
            <a:pPr>
              <a:buFontTx/>
              <a:buNone/>
            </a:pPr>
            <a:r>
              <a:rPr lang="en-US" sz="2800" dirty="0" err="1" smtClean="0"/>
              <a:t>Ahora</a:t>
            </a:r>
            <a:r>
              <a:rPr lang="en-US" sz="2800" dirty="0" smtClean="0"/>
              <a:t> </a:t>
            </a:r>
            <a:r>
              <a:rPr lang="en-US" sz="2800" dirty="0" err="1" smtClean="0"/>
              <a:t>necesitamos</a:t>
            </a:r>
            <a:r>
              <a:rPr lang="en-US" sz="2800" dirty="0" smtClean="0"/>
              <a:t> </a:t>
            </a:r>
            <a:r>
              <a:rPr lang="en-US" sz="2800" dirty="0" err="1" smtClean="0"/>
              <a:t>explicar</a:t>
            </a:r>
            <a:r>
              <a:rPr lang="en-US" sz="2800" dirty="0" smtClean="0"/>
              <a:t> </a:t>
            </a:r>
            <a:r>
              <a:rPr lang="en-US" sz="2800" dirty="0" err="1" smtClean="0"/>
              <a:t>cómo</a:t>
            </a:r>
            <a:r>
              <a:rPr lang="en-US" sz="2800" dirty="0" smtClean="0"/>
              <a:t> </a:t>
            </a:r>
            <a:r>
              <a:rPr lang="en-US" sz="2800" dirty="0" err="1" smtClean="0"/>
              <a:t>sucedió</a:t>
            </a:r>
            <a:r>
              <a:rPr lang="en-US" sz="2800" dirty="0" smtClean="0"/>
              <a:t> ese </a:t>
            </a:r>
            <a:r>
              <a:rPr lang="en-US" sz="2800" dirty="0" err="1" smtClean="0"/>
              <a:t>cambio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62200"/>
            <a:ext cx="3307172" cy="1828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81" y="1859280"/>
            <a:ext cx="1885181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8706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altLang="en-US" sz="4000"/>
              <a:t>Jean Baptiste Lamarck (1744-1829):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953000"/>
          </a:xfrm>
        </p:spPr>
        <p:txBody>
          <a:bodyPr/>
          <a:lstStyle/>
          <a:p>
            <a:r>
              <a:rPr lang="es-ES" altLang="en-US"/>
              <a:t>Se ha señalado fósiles asemejan las especies vivas</a:t>
            </a:r>
          </a:p>
          <a:p>
            <a:r>
              <a:rPr lang="es-ES" altLang="en-US"/>
              <a:t>Sugiere fósiles fueron los antepasados de especies vivas</a:t>
            </a:r>
          </a:p>
          <a:p>
            <a:r>
              <a:rPr lang="es-ES" altLang="en-US"/>
              <a:t>Las características habían modificado con el tiempo en respuesta a las cambiantes climas y geografía</a:t>
            </a:r>
          </a:p>
          <a:p>
            <a:r>
              <a:rPr lang="es-ES" altLang="en-US"/>
              <a:t>Llamó a esta modificación, la "transformación evolución</a:t>
            </a:r>
            <a:r>
              <a:rPr lang="en-US" altLang="en-US" b="1"/>
              <a:t>”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828800"/>
          </a:xfrm>
        </p:spPr>
        <p:txBody>
          <a:bodyPr/>
          <a:lstStyle/>
          <a:p>
            <a:r>
              <a:rPr lang="en-US" altLang="en-US" sz="4000"/>
              <a:t>Lamarck’s </a:t>
            </a:r>
            <a:r>
              <a:rPr lang="es-ES" altLang="en-US" sz="4000"/>
              <a:t>Teoría de la Herencia de Caracteres Adquirida</a:t>
            </a:r>
            <a:endParaRPr lang="en-US" altLang="en-US" sz="400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s-ES" altLang="en-US"/>
              <a:t>Las cosas vivas realizar ajustes en su entorno durante su vida que puede transmitirse a su descendencia, haciendo la descendencia, mejor adaptada para el medio ambiente</a:t>
            </a:r>
            <a:endParaRPr lang="en-US" altLang="en-US"/>
          </a:p>
        </p:txBody>
      </p:sp>
    </p:spTree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447800"/>
          </a:xfrm>
        </p:spPr>
        <p:txBody>
          <a:bodyPr/>
          <a:lstStyle/>
          <a:p>
            <a:r>
              <a:rPr lang="en-US" altLang="en-US"/>
              <a:t>Basada en Uso/Desuso de elementos de administración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800600"/>
          </a:xfrm>
        </p:spPr>
        <p:txBody>
          <a:bodyPr/>
          <a:lstStyle/>
          <a:p>
            <a:r>
              <a:rPr lang="es-ES" altLang="en-US"/>
              <a:t>Algunos órganos o partes del cuerpo pueden utilizarse más que otras durante el proceso de adaptación</a:t>
            </a:r>
          </a:p>
          <a:p>
            <a:r>
              <a:rPr lang="es-ES" altLang="en-US"/>
              <a:t>Se han mejorado las partes que son "utilizadas" más  </a:t>
            </a:r>
          </a:p>
          <a:p>
            <a:r>
              <a:rPr lang="es-ES" altLang="en-US"/>
              <a:t>Se reducen los "no utilizado“</a:t>
            </a:r>
          </a:p>
          <a:p>
            <a:r>
              <a:rPr lang="es-ES" altLang="en-US"/>
              <a:t>Creía que estos cambios físicos pueden transmitirse de una generación a la siguiente</a:t>
            </a:r>
            <a:endParaRPr lang="en-US" altLang="en-US"/>
          </a:p>
        </p:txBody>
      </p:sp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scan0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2105025"/>
            <a:ext cx="69945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Importancia de la teoría del Larmarck</a:t>
            </a:r>
            <a:endParaRPr lang="en-US" alt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 dirty="0"/>
              <a:t>Reconoció la relación fundamental entre los seres vivos y el medio </a:t>
            </a:r>
            <a:r>
              <a:rPr lang="es-ES" altLang="en-US" dirty="0" smtClean="0"/>
              <a:t>ambiente</a:t>
            </a:r>
          </a:p>
          <a:p>
            <a:r>
              <a:rPr lang="es-ES" altLang="en-US" dirty="0" smtClean="0"/>
              <a:t>La investigación genética moderna nos dice que los genes pueden ser influenciados por el medio ambiente y que los cambios en la función o expresión del gen PUEDEN ser transmitidos a la descendencia</a:t>
            </a:r>
            <a:endParaRPr lang="en-US" altLang="en-US" dirty="0"/>
          </a:p>
        </p:txBody>
      </p:sp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Charles Darwin y "La idea más poderosa en Ciencias"</a:t>
            </a:r>
            <a:endParaRPr lang="en-US" alt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/>
              <a:t>Reconoció que esa variación (diferencias entre los individuos) ya existía dentro de especie</a:t>
            </a:r>
          </a:p>
          <a:p>
            <a:r>
              <a:rPr lang="es-ES" altLang="en-US"/>
              <a:t>Estas diferencias proporcionan la materia prima para la selección natural</a:t>
            </a:r>
            <a:endParaRPr lang="en-US" altLang="en-US"/>
          </a:p>
        </p:txBody>
      </p:sp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Darwin (1809-1882)</a:t>
            </a:r>
          </a:p>
        </p:txBody>
      </p:sp>
      <p:pic>
        <p:nvPicPr>
          <p:cNvPr id="5" name="Content Placeholder 4" descr="anthroimages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2646" t="3623" r="16687" b="8454"/>
          <a:stretch>
            <a:fillRect/>
          </a:stretch>
        </p:blipFill>
        <p:spPr>
          <a:xfrm>
            <a:off x="990600" y="2286000"/>
            <a:ext cx="2749550" cy="393223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2" name="Content Placeholder 4"/>
          <p:cNvSpPr>
            <a:spLocks noGrp="1"/>
          </p:cNvSpPr>
          <p:nvPr>
            <p:ph sz="half" idx="2"/>
          </p:nvPr>
        </p:nvSpPr>
        <p:spPr>
          <a:xfrm>
            <a:off x="4038600" y="1981200"/>
            <a:ext cx="4419600" cy="464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Naturalista</a:t>
            </a:r>
            <a:r>
              <a:rPr lang="en-US" dirty="0" smtClean="0"/>
              <a:t> </a:t>
            </a:r>
            <a:r>
              <a:rPr lang="en-US" dirty="0" err="1" smtClean="0"/>
              <a:t>británico</a:t>
            </a:r>
            <a:endParaRPr lang="en-US" dirty="0" smtClean="0"/>
          </a:p>
          <a:p>
            <a:r>
              <a:rPr lang="en-US" dirty="0" smtClean="0"/>
              <a:t>Primero </a:t>
            </a:r>
            <a:r>
              <a:rPr lang="en-US" dirty="0" err="1" smtClean="0"/>
              <a:t>estudié</a:t>
            </a:r>
            <a:r>
              <a:rPr lang="en-US" dirty="0" smtClean="0"/>
              <a:t> </a:t>
            </a:r>
            <a:r>
              <a:rPr lang="en-US" dirty="0" err="1" smtClean="0"/>
              <a:t>medicina</a:t>
            </a:r>
            <a:r>
              <a:rPr lang="en-US" dirty="0" smtClean="0"/>
              <a:t>, </a:t>
            </a:r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ministerio</a:t>
            </a:r>
            <a:r>
              <a:rPr lang="en-US" dirty="0" smtClean="0"/>
              <a:t> para </a:t>
            </a:r>
            <a:r>
              <a:rPr lang="en-US" dirty="0" err="1" smtClean="0"/>
              <a:t>Iglesia</a:t>
            </a:r>
            <a:r>
              <a:rPr lang="en-US" dirty="0" smtClean="0"/>
              <a:t> de </a:t>
            </a:r>
            <a:r>
              <a:rPr lang="en-US" dirty="0" err="1" smtClean="0"/>
              <a:t>Inglaterra</a:t>
            </a:r>
            <a:endParaRPr lang="en-US" dirty="0" smtClean="0"/>
          </a:p>
          <a:p>
            <a:r>
              <a:rPr lang="en-US" dirty="0" smtClean="0"/>
              <a:t>5 </a:t>
            </a:r>
            <a:r>
              <a:rPr lang="en-US" dirty="0" err="1" smtClean="0"/>
              <a:t>años</a:t>
            </a:r>
            <a:r>
              <a:rPr lang="en-US" dirty="0" smtClean="0"/>
              <a:t> de </a:t>
            </a:r>
            <a:r>
              <a:rPr lang="en-US" dirty="0" err="1" smtClean="0"/>
              <a:t>viaje</a:t>
            </a:r>
            <a:r>
              <a:rPr lang="en-US" dirty="0" smtClean="0"/>
              <a:t> </a:t>
            </a:r>
            <a:r>
              <a:rPr lang="en-US" dirty="0" err="1" smtClean="0"/>
              <a:t>alrededor</a:t>
            </a:r>
            <a:r>
              <a:rPr lang="en-US" dirty="0" smtClean="0"/>
              <a:t> del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H.M.S. Beagle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naturalista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39043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Islas Galápagos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3645433"/>
            <a:ext cx="2847079" cy="1609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352800"/>
            <a:ext cx="2280102" cy="21947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6141" y="1989891"/>
            <a:ext cx="7691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 smtClean="0"/>
              <a:t>Observaciones</a:t>
            </a:r>
            <a:r>
              <a:rPr lang="en-US" dirty="0" smtClean="0"/>
              <a:t> de las Islas Galápagos </a:t>
            </a:r>
            <a:r>
              <a:rPr lang="en-US" dirty="0" err="1" smtClean="0"/>
              <a:t>críticas</a:t>
            </a:r>
            <a:r>
              <a:rPr lang="en-US" dirty="0" smtClean="0"/>
              <a:t> para la </a:t>
            </a:r>
            <a:r>
              <a:rPr lang="en-US" dirty="0" err="1" smtClean="0"/>
              <a:t>formulación</a:t>
            </a:r>
            <a:r>
              <a:rPr lang="en-US" dirty="0" smtClean="0"/>
              <a:t> de la </a:t>
            </a:r>
            <a:r>
              <a:rPr lang="en-US" dirty="0" err="1" smtClean="0"/>
              <a:t>teoría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450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evolución</a:t>
            </a:r>
            <a:r>
              <a:rPr lang="en-US" dirty="0" smtClean="0"/>
              <a:t> de la </a:t>
            </a:r>
            <a:r>
              <a:rPr lang="en-US" dirty="0" err="1" smtClean="0"/>
              <a:t>evolución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981200"/>
            <a:ext cx="7691719" cy="4177552"/>
          </a:xfrm>
        </p:spPr>
        <p:txBody>
          <a:bodyPr/>
          <a:lstStyle/>
          <a:p>
            <a:r>
              <a:rPr lang="en-US" dirty="0" err="1" smtClean="0"/>
              <a:t>Contexto</a:t>
            </a:r>
            <a:r>
              <a:rPr lang="en-US" dirty="0" smtClean="0"/>
              <a:t> </a:t>
            </a:r>
            <a:r>
              <a:rPr lang="en-US" dirty="0" err="1" smtClean="0"/>
              <a:t>histórico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para </a:t>
            </a:r>
            <a:r>
              <a:rPr lang="en-US" dirty="0" err="1" smtClean="0"/>
              <a:t>comprender</a:t>
            </a:r>
            <a:r>
              <a:rPr lang="en-US" dirty="0" smtClean="0"/>
              <a:t> </a:t>
            </a:r>
            <a:r>
              <a:rPr lang="en-US" dirty="0" err="1" smtClean="0"/>
              <a:t>cómo</a:t>
            </a:r>
            <a:r>
              <a:rPr lang="en-US" dirty="0" smtClean="0"/>
              <a:t> se </a:t>
            </a:r>
            <a:r>
              <a:rPr lang="en-US" dirty="0" err="1" smtClean="0"/>
              <a:t>desarrolló</a:t>
            </a:r>
            <a:r>
              <a:rPr lang="en-US" dirty="0" smtClean="0"/>
              <a:t> la </a:t>
            </a:r>
            <a:r>
              <a:rPr lang="en-US" dirty="0" err="1" smtClean="0"/>
              <a:t>teoría</a:t>
            </a:r>
            <a:r>
              <a:rPr lang="en-US" dirty="0" smtClean="0"/>
              <a:t> de la </a:t>
            </a:r>
            <a:r>
              <a:rPr lang="en-US" dirty="0" err="1" smtClean="0"/>
              <a:t>evolución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27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es-ES" altLang="en-US" sz="4000"/>
              <a:t/>
            </a:r>
            <a:br>
              <a:rPr lang="es-ES" altLang="en-US" sz="4000"/>
            </a:br>
            <a:r>
              <a:rPr lang="es-ES" altLang="en-US" sz="4000"/>
              <a:t>Idea precientífica: </a:t>
            </a:r>
            <a:r>
              <a:rPr lang="en-US" altLang="en-US" sz="4000"/>
              <a:t/>
            </a:r>
            <a:br>
              <a:rPr lang="en-US" altLang="en-US" sz="4000"/>
            </a:br>
            <a:r>
              <a:rPr lang="es-ES" altLang="en-US" sz="4000"/>
              <a:t>La gran cadena del ser</a:t>
            </a:r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s-ES" dirty="0"/>
              <a:t>Marco para la relación de entendimiento entre los seres vivos</a:t>
            </a:r>
            <a:endParaRPr lang="en-US" dirty="0"/>
          </a:p>
          <a:p>
            <a:pPr>
              <a:defRPr/>
            </a:pPr>
            <a:r>
              <a:rPr lang="es-ES" dirty="0"/>
              <a:t>Clasificado vivientes desde lo </a:t>
            </a:r>
            <a:r>
              <a:rPr lang="es-ES" i="1" dirty="0"/>
              <a:t>más simple</a:t>
            </a:r>
            <a:r>
              <a:rPr lang="es-ES" dirty="0"/>
              <a:t> a más formas </a:t>
            </a:r>
            <a:r>
              <a:rPr lang="es-ES" i="1" dirty="0"/>
              <a:t>complejas</a:t>
            </a:r>
            <a:r>
              <a:rPr lang="es-ES" dirty="0"/>
              <a:t> de vida</a:t>
            </a: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5181600" y="3962400"/>
            <a:ext cx="228600" cy="2438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8801" y="3886200"/>
            <a:ext cx="914399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</a:p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</a:p>
          <a:p>
            <a:pPr algn="ctr"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</a:p>
          <a:p>
            <a:pPr algn="ctr"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</a:t>
            </a:r>
          </a:p>
          <a:p>
            <a:pPr algn="ctr"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581400"/>
            <a:ext cx="2468880" cy="3016169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4400" dirty="0" smtClean="0"/>
              <a:t>SELECCION NATURAL</a:t>
            </a:r>
            <a:endParaRPr lang="en-US" sz="4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Darwin y Wallace </a:t>
            </a:r>
            <a:r>
              <a:rPr lang="en-US" sz="2800" dirty="0" err="1" smtClean="0"/>
              <a:t>reconocieron</a:t>
            </a:r>
            <a:r>
              <a:rPr lang="en-US" sz="2800" dirty="0" smtClean="0"/>
              <a:t> que la </a:t>
            </a:r>
            <a:r>
              <a:rPr lang="en-US" sz="2800" dirty="0" err="1" smtClean="0"/>
              <a:t>variación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las </a:t>
            </a:r>
            <a:r>
              <a:rPr lang="en-US" sz="2800" dirty="0" err="1" smtClean="0"/>
              <a:t>poblaciones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ya</a:t>
            </a:r>
            <a:r>
              <a:rPr lang="en-US" sz="2800" dirty="0" smtClean="0"/>
              <a:t> </a:t>
            </a:r>
            <a:r>
              <a:rPr lang="en-US" sz="2800" dirty="0" err="1" smtClean="0"/>
              <a:t>existía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err="1" smtClean="0"/>
              <a:t>Esta</a:t>
            </a:r>
            <a:r>
              <a:rPr lang="en-US" sz="2800" dirty="0" smtClean="0"/>
              <a:t> </a:t>
            </a:r>
            <a:r>
              <a:rPr lang="en-US" sz="2800" dirty="0" err="1" smtClean="0"/>
              <a:t>variación</a:t>
            </a:r>
            <a:r>
              <a:rPr lang="en-US" sz="2800" dirty="0" smtClean="0"/>
              <a:t> (</a:t>
            </a:r>
            <a:r>
              <a:rPr lang="en-US" sz="2800" dirty="0" err="1" smtClean="0"/>
              <a:t>diversidad</a:t>
            </a:r>
            <a:r>
              <a:rPr lang="en-US" sz="2800" dirty="0" smtClean="0"/>
              <a:t> </a:t>
            </a:r>
            <a:r>
              <a:rPr lang="en-US" sz="2800" dirty="0" err="1" smtClean="0"/>
              <a:t>genética</a:t>
            </a:r>
            <a:r>
              <a:rPr lang="en-US" sz="2800" dirty="0" smtClean="0"/>
              <a:t>) </a:t>
            </a:r>
            <a:r>
              <a:rPr lang="en-US" sz="2800" dirty="0" err="1" smtClean="0"/>
              <a:t>proporcionó</a:t>
            </a:r>
            <a:r>
              <a:rPr lang="en-US" sz="2800" dirty="0" smtClean="0"/>
              <a:t> la "</a:t>
            </a:r>
            <a:r>
              <a:rPr lang="en-US" sz="2800" dirty="0" err="1" smtClean="0"/>
              <a:t>materia</a:t>
            </a:r>
            <a:r>
              <a:rPr lang="en-US" sz="2800" dirty="0" smtClean="0"/>
              <a:t> prima" para la </a:t>
            </a:r>
            <a:r>
              <a:rPr lang="en-US" sz="2800" dirty="0" err="1" smtClean="0"/>
              <a:t>selección</a:t>
            </a:r>
            <a:r>
              <a:rPr lang="en-US" sz="2800" dirty="0" smtClean="0"/>
              <a:t> natural:  </a:t>
            </a:r>
            <a:r>
              <a:rPr lang="en-US" sz="2800" dirty="0" err="1" smtClean="0"/>
              <a:t>Algunas</a:t>
            </a:r>
            <a:r>
              <a:rPr lang="en-US" sz="2800" dirty="0" smtClean="0"/>
              <a:t> personas </a:t>
            </a:r>
            <a:r>
              <a:rPr lang="en-US" sz="2800" dirty="0" err="1" smtClean="0"/>
              <a:t>tienen</a:t>
            </a:r>
            <a:r>
              <a:rPr lang="en-US" sz="2800" dirty="0" smtClean="0"/>
              <a:t> </a:t>
            </a:r>
            <a:r>
              <a:rPr lang="en-US" sz="2800" dirty="0" err="1" smtClean="0"/>
              <a:t>rasgos</a:t>
            </a:r>
            <a:r>
              <a:rPr lang="en-US" sz="2800" dirty="0" smtClean="0"/>
              <a:t> que les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ventaja</a:t>
            </a:r>
            <a:r>
              <a:rPr lang="en-US" sz="2800" dirty="0" smtClean="0"/>
              <a:t> para </a:t>
            </a:r>
            <a:r>
              <a:rPr lang="en-US" sz="2800" dirty="0" err="1" smtClean="0"/>
              <a:t>sobrevivir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err="1" smtClean="0"/>
              <a:t>Cualquier</a:t>
            </a:r>
            <a:r>
              <a:rPr lang="en-US" sz="2800" dirty="0" smtClean="0"/>
              <a:t> </a:t>
            </a:r>
            <a:r>
              <a:rPr lang="en-US" sz="2800" dirty="0" err="1" smtClean="0"/>
              <a:t>cambio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el </a:t>
            </a:r>
            <a:r>
              <a:rPr lang="en-US" sz="2800" dirty="0" err="1" smtClean="0"/>
              <a:t>medio</a:t>
            </a:r>
            <a:r>
              <a:rPr lang="en-US" sz="2800" dirty="0" smtClean="0"/>
              <a:t> </a:t>
            </a:r>
            <a:r>
              <a:rPr lang="en-US" sz="2800" dirty="0" err="1" smtClean="0"/>
              <a:t>ambiente</a:t>
            </a:r>
            <a:r>
              <a:rPr lang="en-US" sz="2800" dirty="0" smtClean="0"/>
              <a:t> </a:t>
            </a:r>
            <a:r>
              <a:rPr lang="en-US" sz="2800" dirty="0" err="1" smtClean="0"/>
              <a:t>puede</a:t>
            </a:r>
            <a:r>
              <a:rPr lang="en-US" sz="2800" dirty="0" smtClean="0"/>
              <a:t> </a:t>
            </a:r>
            <a:r>
              <a:rPr lang="en-US" sz="2800" dirty="0" err="1" smtClean="0"/>
              <a:t>llevar</a:t>
            </a:r>
            <a:r>
              <a:rPr lang="en-US" sz="2800" dirty="0" smtClean="0"/>
              <a:t> a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ventaja</a:t>
            </a:r>
            <a:r>
              <a:rPr lang="en-US" sz="2800" dirty="0" smtClean="0"/>
              <a:t> para </a:t>
            </a:r>
            <a:r>
              <a:rPr lang="en-US" sz="2800" dirty="0" err="1" smtClean="0"/>
              <a:t>algunas</a:t>
            </a:r>
            <a:r>
              <a:rPr lang="en-US" sz="2800" dirty="0" smtClean="0"/>
              <a:t> personas y </a:t>
            </a:r>
            <a:r>
              <a:rPr lang="en-US" sz="2800" dirty="0" err="1" smtClean="0"/>
              <a:t>desventaja</a:t>
            </a:r>
            <a:r>
              <a:rPr lang="en-US" sz="2800" dirty="0" smtClean="0"/>
              <a:t> para </a:t>
            </a:r>
            <a:r>
              <a:rPr lang="en-US" sz="2800" dirty="0" err="1" smtClean="0"/>
              <a:t>otros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Si la </a:t>
            </a:r>
            <a:r>
              <a:rPr lang="en-US" sz="2800" dirty="0" err="1" smtClean="0"/>
              <a:t>presión</a:t>
            </a:r>
            <a:r>
              <a:rPr lang="en-US" sz="2800" dirty="0" smtClean="0"/>
              <a:t> </a:t>
            </a:r>
            <a:r>
              <a:rPr lang="en-US" sz="2800" dirty="0" err="1" smtClean="0"/>
              <a:t>selectiva</a:t>
            </a:r>
            <a:r>
              <a:rPr lang="en-US" sz="2800" dirty="0" smtClean="0"/>
              <a:t> </a:t>
            </a:r>
            <a:r>
              <a:rPr lang="en-US" sz="2800" dirty="0" err="1" smtClean="0"/>
              <a:t>actúa</a:t>
            </a:r>
            <a:r>
              <a:rPr lang="en-US" sz="2800" dirty="0" smtClean="0"/>
              <a:t> contra o </a:t>
            </a:r>
            <a:r>
              <a:rPr lang="en-US" sz="2800" dirty="0" err="1" smtClean="0"/>
              <a:t>sobre</a:t>
            </a:r>
            <a:r>
              <a:rPr lang="en-US" sz="2800" dirty="0" smtClean="0"/>
              <a:t> </a:t>
            </a:r>
            <a:r>
              <a:rPr lang="en-US" sz="2800" dirty="0" err="1" smtClean="0"/>
              <a:t>estas</a:t>
            </a:r>
            <a:r>
              <a:rPr lang="en-US" sz="2800" dirty="0" smtClean="0"/>
              <a:t> </a:t>
            </a:r>
            <a:r>
              <a:rPr lang="en-US" sz="2800" dirty="0" err="1" smtClean="0"/>
              <a:t>diferencias</a:t>
            </a:r>
            <a:r>
              <a:rPr lang="en-US" sz="2800" dirty="0" smtClean="0"/>
              <a:t>, se </a:t>
            </a:r>
            <a:r>
              <a:rPr lang="en-US" sz="2800" dirty="0" err="1" smtClean="0"/>
              <a:t>obtiene</a:t>
            </a:r>
            <a:r>
              <a:rPr lang="en-US" sz="2800" dirty="0" smtClean="0"/>
              <a:t> la </a:t>
            </a:r>
            <a:r>
              <a:rPr lang="en-US" sz="2800" dirty="0" err="1" smtClean="0"/>
              <a:t>selección</a:t>
            </a:r>
            <a:r>
              <a:rPr lang="en-US" sz="2800" dirty="0" smtClean="0"/>
              <a:t> natural</a:t>
            </a:r>
            <a:endParaRPr lang="en-US" sz="2600" b="1" i="1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8458200" cy="1325563"/>
          </a:xfrm>
        </p:spPr>
        <p:txBody>
          <a:bodyPr/>
          <a:lstStyle/>
          <a:p>
            <a:r>
              <a:rPr lang="en-US" sz="4400" dirty="0" err="1" smtClean="0"/>
              <a:t>Selección</a:t>
            </a:r>
            <a:r>
              <a:rPr lang="en-US" sz="4400" dirty="0" smtClean="0"/>
              <a:t> natural </a:t>
            </a:r>
            <a:r>
              <a:rPr lang="en-US" sz="4400" dirty="0" err="1" smtClean="0"/>
              <a:t>en</a:t>
            </a:r>
            <a:r>
              <a:rPr lang="en-US" sz="4400" dirty="0" smtClean="0"/>
              <a:t> </a:t>
            </a:r>
            <a:r>
              <a:rPr lang="en-US" sz="4400" dirty="0" err="1" smtClean="0"/>
              <a:t>pocas</a:t>
            </a:r>
            <a:r>
              <a:rPr lang="en-US" sz="4400" dirty="0" smtClean="0"/>
              <a:t> palabras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7630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 smtClean="0"/>
              <a:t>selección</a:t>
            </a:r>
            <a:r>
              <a:rPr lang="en-US" dirty="0" smtClean="0"/>
              <a:t> natural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proceso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el </a:t>
            </a:r>
            <a:r>
              <a:rPr lang="en-US" dirty="0" err="1" smtClean="0"/>
              <a:t>cual</a:t>
            </a:r>
            <a:r>
              <a:rPr lang="en-US" dirty="0" smtClean="0"/>
              <a:t> la NATURALEZA (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decir</a:t>
            </a:r>
            <a:r>
              <a:rPr lang="en-US" dirty="0" smtClean="0"/>
              <a:t>, el </a:t>
            </a:r>
            <a:r>
              <a:rPr lang="en-US" dirty="0" err="1" smtClean="0"/>
              <a:t>medio</a:t>
            </a:r>
            <a:r>
              <a:rPr lang="en-US" dirty="0" smtClean="0"/>
              <a:t> </a:t>
            </a:r>
            <a:r>
              <a:rPr lang="en-US" dirty="0" err="1" smtClean="0"/>
              <a:t>ambiente</a:t>
            </a:r>
            <a:r>
              <a:rPr lang="en-US" dirty="0" smtClean="0"/>
              <a:t>), </a:t>
            </a:r>
            <a:r>
              <a:rPr lang="en-US" dirty="0" err="1" smtClean="0"/>
              <a:t>determina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individuos</a:t>
            </a:r>
            <a:r>
              <a:rPr lang="en-US" dirty="0" smtClean="0"/>
              <a:t> </a:t>
            </a:r>
            <a:r>
              <a:rPr lang="en-US" dirty="0" err="1" smtClean="0"/>
              <a:t>tendrán</a:t>
            </a:r>
            <a:r>
              <a:rPr lang="en-US" dirty="0" smtClean="0"/>
              <a:t> un </a:t>
            </a:r>
            <a:r>
              <a:rPr lang="en-US" dirty="0" err="1" smtClean="0"/>
              <a:t>éxito</a:t>
            </a:r>
            <a:r>
              <a:rPr lang="en-US" dirty="0" smtClean="0"/>
              <a:t> </a:t>
            </a:r>
            <a:r>
              <a:rPr lang="en-US" dirty="0" err="1" smtClean="0"/>
              <a:t>reproductivo</a:t>
            </a:r>
            <a:r>
              <a:rPr lang="en-US" dirty="0" smtClean="0"/>
              <a:t> mayor (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virtud</a:t>
            </a:r>
            <a:r>
              <a:rPr lang="en-US" dirty="0" smtClean="0"/>
              <a:t>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rasgos</a:t>
            </a:r>
            <a:r>
              <a:rPr lang="en-US" dirty="0" smtClean="0"/>
              <a:t> </a:t>
            </a:r>
            <a:r>
              <a:rPr lang="en-US" dirty="0" err="1" smtClean="0"/>
              <a:t>favorables</a:t>
            </a:r>
            <a:r>
              <a:rPr lang="en-US" dirty="0" smtClean="0"/>
              <a:t> / </a:t>
            </a:r>
            <a:r>
              <a:rPr lang="en-US" dirty="0" err="1" smtClean="0"/>
              <a:t>ventajosos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 err="1" smtClean="0"/>
              <a:t>Variación</a:t>
            </a:r>
            <a:r>
              <a:rPr lang="en-US" dirty="0" smtClean="0"/>
              <a:t> ---- </a:t>
            </a:r>
            <a:r>
              <a:rPr lang="en-US" dirty="0" err="1" smtClean="0"/>
              <a:t>Selección</a:t>
            </a:r>
            <a:r>
              <a:rPr lang="en-US" dirty="0" smtClean="0"/>
              <a:t> ----- </a:t>
            </a:r>
            <a:r>
              <a:rPr lang="en-US" dirty="0" err="1" smtClean="0"/>
              <a:t>Variación</a:t>
            </a:r>
            <a:r>
              <a:rPr lang="en-US" dirty="0" smtClean="0"/>
              <a:t> ----- </a:t>
            </a:r>
            <a:r>
              <a:rPr lang="en-US" dirty="0" err="1" smtClean="0"/>
              <a:t>Selección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399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Lamarck vs. Darwin</a:t>
            </a:r>
          </a:p>
        </p:txBody>
      </p:sp>
      <p:sp>
        <p:nvSpPr>
          <p:cNvPr id="15363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>
            <a:normAutofit/>
          </a:bodyPr>
          <a:lstStyle/>
          <a:p>
            <a:r>
              <a:rPr lang="en-US" dirty="0" smtClean="0"/>
              <a:t>Lamarck:  </a:t>
            </a:r>
          </a:p>
          <a:p>
            <a:r>
              <a:rPr lang="en-US" dirty="0" err="1" smtClean="0"/>
              <a:t>Variación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sea </a:t>
            </a:r>
            <a:r>
              <a:rPr lang="en-US" dirty="0" err="1" smtClean="0"/>
              <a:t>necesario</a:t>
            </a:r>
            <a:endParaRPr lang="en-US" dirty="0" smtClean="0"/>
          </a:p>
        </p:txBody>
      </p:sp>
      <p:pic>
        <p:nvPicPr>
          <p:cNvPr id="15364" name="Content Placeholder 8" descr="scan0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815" y="2828836"/>
            <a:ext cx="4387850" cy="2468563"/>
          </a:xfrm>
        </p:spPr>
      </p:pic>
      <p:sp>
        <p:nvSpPr>
          <p:cNvPr id="1536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>
            <a:normAutofit/>
          </a:bodyPr>
          <a:lstStyle/>
          <a:p>
            <a:r>
              <a:rPr lang="en-US" dirty="0" smtClean="0"/>
              <a:t>Darwin:</a:t>
            </a:r>
          </a:p>
          <a:p>
            <a:r>
              <a:rPr lang="en-US" dirty="0" err="1" smtClean="0"/>
              <a:t>Variación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presente</a:t>
            </a:r>
            <a:endParaRPr lang="en-US" dirty="0" smtClean="0"/>
          </a:p>
        </p:txBody>
      </p:sp>
      <p:pic>
        <p:nvPicPr>
          <p:cNvPr id="15366" name="Content Placeholder 9" descr="scan00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590800"/>
            <a:ext cx="4325938" cy="2743200"/>
          </a:xfrm>
        </p:spPr>
      </p:pic>
      <p:sp>
        <p:nvSpPr>
          <p:cNvPr id="2" name="Rectangle 1"/>
          <p:cNvSpPr/>
          <p:nvPr/>
        </p:nvSpPr>
        <p:spPr>
          <a:xfrm>
            <a:off x="685800" y="5562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 smtClean="0"/>
              <a:t>La </a:t>
            </a:r>
            <a:r>
              <a:rPr lang="en-US" i="1" dirty="0" err="1" smtClean="0"/>
              <a:t>selección</a:t>
            </a:r>
            <a:r>
              <a:rPr lang="en-US" i="1" dirty="0" smtClean="0"/>
              <a:t> natural opera o </a:t>
            </a:r>
            <a:r>
              <a:rPr lang="en-US" b="1" i="1" dirty="0" smtClean="0"/>
              <a:t>"</a:t>
            </a:r>
            <a:r>
              <a:rPr lang="en-US" b="1" i="1" dirty="0" err="1" smtClean="0"/>
              <a:t>selecciona</a:t>
            </a:r>
            <a:r>
              <a:rPr lang="en-US" b="1" i="1" dirty="0" smtClean="0"/>
              <a:t>" </a:t>
            </a:r>
            <a:r>
              <a:rPr lang="en-US" b="1" i="1" dirty="0" err="1" smtClean="0"/>
              <a:t>individuos</a:t>
            </a:r>
            <a:r>
              <a:rPr lang="en-US" i="1" dirty="0" smtClean="0"/>
              <a:t>, </a:t>
            </a:r>
            <a:r>
              <a:rPr lang="en-US" i="1" dirty="0" err="1" smtClean="0"/>
              <a:t>pero</a:t>
            </a:r>
            <a:r>
              <a:rPr lang="en-US" i="1" dirty="0" smtClean="0"/>
              <a:t> </a:t>
            </a:r>
            <a:r>
              <a:rPr lang="en-US" i="1" dirty="0" err="1" smtClean="0"/>
              <a:t>es</a:t>
            </a:r>
            <a:r>
              <a:rPr lang="en-US" i="1" dirty="0" smtClean="0"/>
              <a:t> </a:t>
            </a:r>
            <a:r>
              <a:rPr lang="en-US" b="1" i="1" dirty="0" smtClean="0"/>
              <a:t>la </a:t>
            </a:r>
            <a:r>
              <a:rPr lang="en-US" b="1" i="1" dirty="0" err="1" smtClean="0"/>
              <a:t>población</a:t>
            </a:r>
            <a:r>
              <a:rPr lang="en-US" b="1" i="1" dirty="0" smtClean="0"/>
              <a:t> la que </a:t>
            </a:r>
            <a:r>
              <a:rPr lang="en-US" b="1" i="1" dirty="0" err="1" smtClean="0"/>
              <a:t>evoluciona</a:t>
            </a:r>
            <a:endParaRPr lang="en-US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2348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Polillas</a:t>
            </a:r>
            <a:r>
              <a:rPr lang="en-US" sz="4000" dirty="0" smtClean="0"/>
              <a:t> </a:t>
            </a:r>
            <a:r>
              <a:rPr lang="en-US" sz="4000" dirty="0" err="1" smtClean="0"/>
              <a:t>salpicadas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err="1" smtClean="0"/>
              <a:t>Selección</a:t>
            </a:r>
            <a:r>
              <a:rPr lang="en-US" sz="4000" dirty="0" smtClean="0"/>
              <a:t> natural </a:t>
            </a:r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  <a:r>
              <a:rPr lang="en-US" sz="4000" dirty="0" err="1" smtClean="0"/>
              <a:t>acción</a:t>
            </a:r>
            <a:endParaRPr lang="en-US" sz="40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66294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La </a:t>
            </a:r>
            <a:r>
              <a:rPr lang="en-US" sz="2400" dirty="0" err="1" smtClean="0"/>
              <a:t>variedad</a:t>
            </a:r>
            <a:r>
              <a:rPr lang="en-US" sz="2400" dirty="0" smtClean="0"/>
              <a:t> </a:t>
            </a:r>
            <a:r>
              <a:rPr lang="en-US" sz="2400" dirty="0" err="1" smtClean="0"/>
              <a:t>común</a:t>
            </a:r>
            <a:r>
              <a:rPr lang="en-US" sz="2400" dirty="0" smtClean="0"/>
              <a:t> de la </a:t>
            </a:r>
            <a:r>
              <a:rPr lang="en-US" sz="2400" dirty="0" err="1" smtClean="0"/>
              <a:t>polilla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gris</a:t>
            </a:r>
            <a:r>
              <a:rPr lang="en-US" sz="2400" dirty="0" smtClean="0"/>
              <a:t> </a:t>
            </a:r>
            <a:r>
              <a:rPr lang="en-US" sz="2400" dirty="0" err="1" smtClean="0"/>
              <a:t>manchado</a:t>
            </a:r>
            <a:r>
              <a:rPr lang="en-US" sz="2400" dirty="0" smtClean="0"/>
              <a:t> (</a:t>
            </a:r>
            <a:r>
              <a:rPr lang="en-US" sz="2400" dirty="0" err="1" smtClean="0"/>
              <a:t>salpicado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También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polilla</a:t>
            </a:r>
            <a:r>
              <a:rPr lang="en-US" sz="2400" dirty="0" smtClean="0"/>
              <a:t> de color </a:t>
            </a:r>
            <a:r>
              <a:rPr lang="en-US" sz="2400" dirty="0" err="1" smtClean="0"/>
              <a:t>oscuro</a:t>
            </a:r>
            <a:r>
              <a:rPr lang="en-US" sz="2400" dirty="0" smtClean="0"/>
              <a:t> de la </a:t>
            </a:r>
            <a:r>
              <a:rPr lang="en-US" sz="2400" dirty="0" err="1" smtClean="0"/>
              <a:t>misma</a:t>
            </a:r>
            <a:r>
              <a:rPr lang="en-US" sz="2400" dirty="0" smtClean="0"/>
              <a:t> </a:t>
            </a:r>
            <a:r>
              <a:rPr lang="en-US" sz="2400" dirty="0" err="1" smtClean="0"/>
              <a:t>especie</a:t>
            </a:r>
            <a:r>
              <a:rPr lang="en-US" sz="2400" dirty="0" smtClean="0"/>
              <a:t> (</a:t>
            </a:r>
            <a:r>
              <a:rPr lang="en-US" sz="2400" dirty="0" err="1" smtClean="0"/>
              <a:t>menos</a:t>
            </a:r>
            <a:r>
              <a:rPr lang="en-US" sz="2400" dirty="0" smtClean="0"/>
              <a:t> </a:t>
            </a:r>
            <a:r>
              <a:rPr lang="en-US" sz="2400" dirty="0" err="1" smtClean="0"/>
              <a:t>común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La </a:t>
            </a:r>
            <a:r>
              <a:rPr lang="en-US" sz="2400" dirty="0" err="1" smtClean="0"/>
              <a:t>polilla</a:t>
            </a:r>
            <a:r>
              <a:rPr lang="en-US" sz="2400" dirty="0" smtClean="0"/>
              <a:t> </a:t>
            </a:r>
            <a:r>
              <a:rPr lang="en-US" sz="2400" dirty="0" err="1" smtClean="0"/>
              <a:t>salpicada</a:t>
            </a:r>
            <a:r>
              <a:rPr lang="en-US" sz="2400" dirty="0" smtClean="0"/>
              <a:t> </a:t>
            </a:r>
            <a:r>
              <a:rPr lang="en-US" sz="2400" dirty="0" err="1" smtClean="0"/>
              <a:t>mejor</a:t>
            </a:r>
            <a:r>
              <a:rPr lang="en-US" sz="2400" dirty="0" smtClean="0"/>
              <a:t> </a:t>
            </a:r>
            <a:r>
              <a:rPr lang="en-US" sz="2400" dirty="0" err="1" smtClean="0"/>
              <a:t>camuflada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</a:t>
            </a:r>
            <a:r>
              <a:rPr lang="en-US" sz="2400" dirty="0" err="1" smtClean="0"/>
              <a:t>descansa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árboles</a:t>
            </a:r>
            <a:r>
              <a:rPr lang="en-US" sz="2400" dirty="0" smtClean="0"/>
              <a:t> </a:t>
            </a:r>
            <a:r>
              <a:rPr lang="en-US" sz="2400" dirty="0" err="1" smtClean="0"/>
              <a:t>cubiertos</a:t>
            </a:r>
            <a:r>
              <a:rPr lang="en-US" sz="2400" dirty="0" smtClean="0"/>
              <a:t> de </a:t>
            </a:r>
            <a:r>
              <a:rPr lang="en-US" sz="2400" dirty="0" err="1" smtClean="0"/>
              <a:t>liquen</a:t>
            </a:r>
            <a:r>
              <a:rPr lang="en-US" sz="2400" dirty="0" smtClean="0"/>
              <a:t>; </a:t>
            </a:r>
          </a:p>
          <a:p>
            <a:pPr lvl="1"/>
            <a:r>
              <a:rPr lang="en-US" sz="2400" dirty="0" err="1" smtClean="0"/>
              <a:t>Polillas</a:t>
            </a:r>
            <a:r>
              <a:rPr lang="en-US" sz="2400" dirty="0" smtClean="0"/>
              <a:t> </a:t>
            </a:r>
            <a:r>
              <a:rPr lang="en-US" sz="2400" dirty="0" err="1" smtClean="0"/>
              <a:t>oscuras</a:t>
            </a:r>
            <a:r>
              <a:rPr lang="en-US" sz="2400" dirty="0" smtClean="0"/>
              <a:t>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visibles</a:t>
            </a:r>
            <a:r>
              <a:rPr lang="en-US" sz="2400" dirty="0" smtClean="0"/>
              <a:t> a </a:t>
            </a: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dirty="0" err="1" smtClean="0"/>
              <a:t>depredadores</a:t>
            </a:r>
            <a:r>
              <a:rPr lang="en-US" sz="2400" dirty="0" smtClean="0"/>
              <a:t>, se </a:t>
            </a:r>
            <a:r>
              <a:rPr lang="en-US" sz="2400" dirty="0" err="1" smtClean="0"/>
              <a:t>comen</a:t>
            </a:r>
            <a:r>
              <a:rPr lang="en-US" sz="2400" dirty="0" smtClean="0"/>
              <a:t>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frecuentemente</a:t>
            </a:r>
            <a:r>
              <a:rPr lang="en-US" sz="2400" dirty="0" smtClean="0"/>
              <a:t> (</a:t>
            </a:r>
            <a:r>
              <a:rPr lang="en-US" sz="2400" dirty="0" err="1" smtClean="0"/>
              <a:t>produciendo</a:t>
            </a:r>
            <a:r>
              <a:rPr lang="en-US" sz="2400" dirty="0" smtClean="0"/>
              <a:t> </a:t>
            </a:r>
            <a:r>
              <a:rPr lang="en-US" sz="2400" dirty="0" err="1" smtClean="0"/>
              <a:t>menos</a:t>
            </a:r>
            <a:r>
              <a:rPr lang="en-US" sz="2400" dirty="0" smtClean="0"/>
              <a:t> </a:t>
            </a:r>
            <a:r>
              <a:rPr lang="en-US" sz="2400" dirty="0" err="1" smtClean="0"/>
              <a:t>descendientes</a:t>
            </a:r>
            <a:r>
              <a:rPr lang="en-US" sz="2400" dirty="0" smtClean="0"/>
              <a:t> que las </a:t>
            </a:r>
            <a:r>
              <a:rPr lang="en-US" sz="2400" dirty="0" err="1" smtClean="0"/>
              <a:t>polillas</a:t>
            </a:r>
            <a:r>
              <a:rPr lang="en-US" sz="2400" dirty="0" smtClean="0"/>
              <a:t> de color </a:t>
            </a:r>
            <a:r>
              <a:rPr lang="en-US" sz="2400" dirty="0" err="1" smtClean="0"/>
              <a:t>claro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28" y="228600"/>
            <a:ext cx="3399564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5023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z="4000" dirty="0" err="1" smtClean="0"/>
              <a:t>Polillas</a:t>
            </a:r>
            <a:r>
              <a:rPr lang="en-US" sz="4000" dirty="0" smtClean="0"/>
              <a:t> </a:t>
            </a:r>
            <a:r>
              <a:rPr lang="en-US" sz="4000" dirty="0" err="1" smtClean="0"/>
              <a:t>saladas</a:t>
            </a:r>
            <a:r>
              <a:rPr lang="en-US" sz="4000" dirty="0" smtClean="0"/>
              <a:t>, </a:t>
            </a:r>
            <a:r>
              <a:rPr lang="en-US" sz="4000" dirty="0" smtClean="0"/>
              <a:t>cont.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 </a:t>
            </a:r>
            <a:r>
              <a:rPr lang="en-US" sz="2400" dirty="0" err="1" smtClean="0"/>
              <a:t>polvo</a:t>
            </a:r>
            <a:r>
              <a:rPr lang="en-US" sz="2400" dirty="0" smtClean="0"/>
              <a:t> de </a:t>
            </a:r>
            <a:r>
              <a:rPr lang="en-US" sz="2400" dirty="0" err="1" smtClean="0"/>
              <a:t>carbón</a:t>
            </a:r>
            <a:r>
              <a:rPr lang="en-US" sz="2400" dirty="0" smtClean="0"/>
              <a:t> de las </a:t>
            </a:r>
            <a:r>
              <a:rPr lang="en-US" sz="2400" dirty="0" err="1" smtClean="0"/>
              <a:t>fábricas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el </a:t>
            </a:r>
            <a:r>
              <a:rPr lang="en-US" sz="2400" dirty="0" err="1" smtClean="0"/>
              <a:t>liquen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dirty="0" err="1" smtClean="0"/>
              <a:t>árboles</a:t>
            </a:r>
            <a:r>
              <a:rPr lang="en-US" sz="2400" dirty="0" smtClean="0"/>
              <a:t> y da </a:t>
            </a:r>
            <a:r>
              <a:rPr lang="en-US" sz="2400" dirty="0" err="1" smtClean="0"/>
              <a:t>vuelta</a:t>
            </a:r>
            <a:r>
              <a:rPr lang="en-US" sz="2400" dirty="0" smtClean="0"/>
              <a:t> a la </a:t>
            </a:r>
            <a:r>
              <a:rPr lang="en-US" sz="2400" dirty="0" err="1" smtClean="0"/>
              <a:t>corteza</a:t>
            </a:r>
            <a:r>
              <a:rPr lang="en-US" sz="2400" dirty="0" smtClean="0"/>
              <a:t> un </a:t>
            </a:r>
            <a:r>
              <a:rPr lang="en-US" sz="2400" dirty="0" err="1" smtClean="0"/>
              <a:t>gris</a:t>
            </a:r>
            <a:r>
              <a:rPr lang="en-US" sz="2400" dirty="0" smtClean="0"/>
              <a:t> </a:t>
            </a:r>
            <a:r>
              <a:rPr lang="en-US" sz="2400" dirty="0" err="1" smtClean="0"/>
              <a:t>oscuro</a:t>
            </a:r>
            <a:endParaRPr lang="en-US" sz="2400" dirty="0" smtClean="0"/>
          </a:p>
          <a:p>
            <a:r>
              <a:rPr lang="en-US" sz="2400" dirty="0" smtClean="0"/>
              <a:t>Las </a:t>
            </a:r>
            <a:r>
              <a:rPr lang="en-US" sz="2400" dirty="0" err="1" smtClean="0"/>
              <a:t>polillas</a:t>
            </a:r>
            <a:r>
              <a:rPr lang="en-US" sz="2400" dirty="0" smtClean="0"/>
              <a:t> </a:t>
            </a:r>
            <a:r>
              <a:rPr lang="en-US" sz="2400" dirty="0" err="1" smtClean="0"/>
              <a:t>gris</a:t>
            </a:r>
            <a:r>
              <a:rPr lang="en-US" sz="2400" dirty="0" smtClean="0"/>
              <a:t> </a:t>
            </a:r>
            <a:r>
              <a:rPr lang="en-US" sz="2400" dirty="0" err="1" smtClean="0"/>
              <a:t>claro</a:t>
            </a:r>
            <a:r>
              <a:rPr lang="en-US" sz="2400" dirty="0" smtClean="0"/>
              <a:t> (</a:t>
            </a:r>
            <a:r>
              <a:rPr lang="en-US" sz="2400" dirty="0" err="1" smtClean="0"/>
              <a:t>salpicadas</a:t>
            </a:r>
            <a:r>
              <a:rPr lang="en-US" sz="2400" dirty="0" smtClean="0"/>
              <a:t>) son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visibles</a:t>
            </a:r>
            <a:r>
              <a:rPr lang="en-US" sz="2400" dirty="0" smtClean="0"/>
              <a:t>; </a:t>
            </a:r>
          </a:p>
          <a:p>
            <a:r>
              <a:rPr lang="en-US" sz="2400" dirty="0" err="1" smtClean="0"/>
              <a:t>Polillas</a:t>
            </a:r>
            <a:r>
              <a:rPr lang="en-US" sz="2400" dirty="0" smtClean="0"/>
              <a:t> </a:t>
            </a:r>
            <a:r>
              <a:rPr lang="en-US" sz="2400" dirty="0" err="1" smtClean="0"/>
              <a:t>gris</a:t>
            </a:r>
            <a:r>
              <a:rPr lang="en-US" sz="2400" dirty="0" smtClean="0"/>
              <a:t> </a:t>
            </a:r>
            <a:r>
              <a:rPr lang="en-US" sz="2400" dirty="0" err="1" smtClean="0"/>
              <a:t>oscuro</a:t>
            </a:r>
            <a:r>
              <a:rPr lang="en-US" sz="2400" dirty="0" smtClean="0"/>
              <a:t> </a:t>
            </a:r>
            <a:r>
              <a:rPr lang="en-US" sz="2400" dirty="0" err="1" smtClean="0"/>
              <a:t>mejor</a:t>
            </a:r>
            <a:r>
              <a:rPr lang="en-US" sz="2400" dirty="0" smtClean="0"/>
              <a:t> </a:t>
            </a:r>
            <a:r>
              <a:rPr lang="en-US" sz="2400" dirty="0" err="1" smtClean="0"/>
              <a:t>camufladas</a:t>
            </a:r>
            <a:endParaRPr lang="en-US" sz="2400" dirty="0" smtClean="0"/>
          </a:p>
          <a:p>
            <a:r>
              <a:rPr lang="en-US" sz="2400" dirty="0" err="1" smtClean="0"/>
              <a:t>Variedad</a:t>
            </a:r>
            <a:r>
              <a:rPr lang="en-US" sz="2400" dirty="0" smtClean="0"/>
              <a:t> de color </a:t>
            </a:r>
            <a:r>
              <a:rPr lang="en-US" sz="2400" dirty="0" err="1" smtClean="0"/>
              <a:t>gris</a:t>
            </a:r>
            <a:r>
              <a:rPr lang="en-US" sz="2400" dirty="0" smtClean="0"/>
              <a:t> </a:t>
            </a:r>
            <a:r>
              <a:rPr lang="en-US" sz="2400" dirty="0" err="1" smtClean="0"/>
              <a:t>oscuro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aumento</a:t>
            </a:r>
            <a:r>
              <a:rPr lang="en-US" sz="2400" dirty="0" smtClean="0"/>
              <a:t>, </a:t>
            </a:r>
            <a:r>
              <a:rPr lang="en-US" sz="2400" dirty="0" err="1" smtClean="0"/>
              <a:t>disminución</a:t>
            </a:r>
            <a:r>
              <a:rPr lang="en-US" sz="2400" dirty="0" smtClean="0"/>
              <a:t> de la </a:t>
            </a:r>
            <a:r>
              <a:rPr lang="en-US" sz="2400" dirty="0" err="1" smtClean="0"/>
              <a:t>población</a:t>
            </a:r>
            <a:r>
              <a:rPr lang="en-US" sz="2400" dirty="0" smtClean="0"/>
              <a:t> de color </a:t>
            </a:r>
            <a:r>
              <a:rPr lang="en-US" sz="2400" dirty="0" err="1" smtClean="0"/>
              <a:t>gris</a:t>
            </a:r>
            <a:r>
              <a:rPr lang="en-US" sz="2400" dirty="0" smtClean="0"/>
              <a:t> </a:t>
            </a:r>
            <a:r>
              <a:rPr lang="en-US" sz="2400" dirty="0" err="1" smtClean="0"/>
              <a:t>claro</a:t>
            </a: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11" y="4114800"/>
            <a:ext cx="3229022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9659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Polillas</a:t>
            </a:r>
            <a:r>
              <a:rPr lang="en-US" sz="3600" dirty="0" smtClean="0"/>
              <a:t> </a:t>
            </a:r>
            <a:r>
              <a:rPr lang="en-US" sz="3600" dirty="0" err="1" smtClean="0"/>
              <a:t>saladas</a:t>
            </a:r>
            <a:r>
              <a:rPr lang="en-US" dirty="0" smtClean="0"/>
              <a:t>, </a:t>
            </a:r>
            <a:r>
              <a:rPr lang="en-US" dirty="0" smtClean="0"/>
              <a:t>cont.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El control de la </a:t>
            </a:r>
            <a:r>
              <a:rPr lang="en-US" sz="2400" dirty="0" err="1" smtClean="0"/>
              <a:t>contaminación</a:t>
            </a:r>
            <a:r>
              <a:rPr lang="en-US" sz="2400" dirty="0" smtClean="0"/>
              <a:t> </a:t>
            </a:r>
            <a:r>
              <a:rPr lang="en-US" sz="2400" dirty="0" err="1" smtClean="0"/>
              <a:t>permite</a:t>
            </a:r>
            <a:r>
              <a:rPr lang="en-US" sz="2400" dirty="0" smtClean="0"/>
              <a:t> que el </a:t>
            </a:r>
            <a:r>
              <a:rPr lang="en-US" sz="2400" dirty="0" err="1" smtClean="0"/>
              <a:t>liquen</a:t>
            </a:r>
            <a:r>
              <a:rPr lang="en-US" sz="2400" dirty="0" smtClean="0"/>
              <a:t> </a:t>
            </a:r>
            <a:r>
              <a:rPr lang="en-US" sz="2400" dirty="0" err="1" smtClean="0"/>
              <a:t>vuelva</a:t>
            </a:r>
            <a:r>
              <a:rPr lang="en-US" sz="2400" dirty="0" smtClean="0"/>
              <a:t> a </a:t>
            </a:r>
            <a:r>
              <a:rPr lang="en-US" sz="2400" dirty="0" err="1" smtClean="0"/>
              <a:t>crecer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dirty="0" err="1" smtClean="0"/>
              <a:t>árboles</a:t>
            </a:r>
            <a:endParaRPr lang="en-US" sz="2400" dirty="0" smtClean="0"/>
          </a:p>
          <a:p>
            <a:r>
              <a:rPr lang="en-US" sz="2400" dirty="0" smtClean="0"/>
              <a:t>Las </a:t>
            </a:r>
            <a:r>
              <a:rPr lang="en-US" sz="2400" dirty="0" err="1" smtClean="0"/>
              <a:t>polillas</a:t>
            </a:r>
            <a:r>
              <a:rPr lang="en-US" sz="2400" dirty="0" smtClean="0"/>
              <a:t> </a:t>
            </a:r>
            <a:r>
              <a:rPr lang="en-US" sz="2400" dirty="0" err="1" smtClean="0"/>
              <a:t>salpicadas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vez</a:t>
            </a:r>
            <a:r>
              <a:rPr lang="en-US" sz="2400" dirty="0" smtClean="0"/>
              <a:t>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mejor</a:t>
            </a:r>
            <a:r>
              <a:rPr lang="en-US" sz="2400" dirty="0" smtClean="0"/>
              <a:t> </a:t>
            </a:r>
            <a:r>
              <a:rPr lang="en-US" sz="2400" dirty="0" err="1" smtClean="0"/>
              <a:t>camufladas</a:t>
            </a:r>
            <a:r>
              <a:rPr lang="en-US" sz="2400" dirty="0" smtClean="0"/>
              <a:t>, </a:t>
            </a:r>
            <a:r>
              <a:rPr lang="en-US" sz="2400" dirty="0" err="1" smtClean="0"/>
              <a:t>declinaciones</a:t>
            </a:r>
            <a:r>
              <a:rPr lang="en-US" sz="2400" dirty="0" smtClean="0"/>
              <a:t>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oscuras</a:t>
            </a:r>
            <a:r>
              <a:rPr lang="en-US" sz="2400" dirty="0" smtClean="0"/>
              <a:t> de la </a:t>
            </a:r>
            <a:r>
              <a:rPr lang="en-US" sz="2400" dirty="0" err="1" smtClean="0"/>
              <a:t>variedad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eaLnBrk="1" hangingPunct="1"/>
            <a:r>
              <a:rPr lang="en-US" dirty="0" smtClean="0">
                <a:hlinkClick r:id="rId2"/>
              </a:rPr>
              <a:t>Natural Selection Short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2195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Evolución</a:t>
            </a:r>
            <a:r>
              <a:rPr lang="en-US" sz="4000" dirty="0" smtClean="0"/>
              <a:t> del </a:t>
            </a:r>
            <a:r>
              <a:rPr lang="en-US" sz="4000" dirty="0" err="1" smtClean="0"/>
              <a:t>río</a:t>
            </a:r>
            <a:r>
              <a:rPr lang="en-US" sz="4000" dirty="0" smtClean="0"/>
              <a:t> Hudson Tomcod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INICIO DE LA POBLACIÓN (</a:t>
            </a:r>
            <a:r>
              <a:rPr lang="en-US" sz="2400" dirty="0" err="1" smtClean="0"/>
              <a:t>pescado</a:t>
            </a:r>
            <a:r>
              <a:rPr lang="en-US" sz="2400" dirty="0" smtClean="0"/>
              <a:t> con </a:t>
            </a:r>
            <a:r>
              <a:rPr lang="en-US" sz="2400" dirty="0" err="1" smtClean="0"/>
              <a:t>contorno</a:t>
            </a:r>
            <a:r>
              <a:rPr lang="en-US" sz="2400" dirty="0" smtClean="0"/>
              <a:t> </a:t>
            </a:r>
            <a:r>
              <a:rPr lang="en-US" sz="2400" dirty="0" err="1" smtClean="0"/>
              <a:t>rojo</a:t>
            </a:r>
            <a:r>
              <a:rPr lang="en-US" sz="2400" dirty="0" smtClean="0"/>
              <a:t> = gen </a:t>
            </a:r>
            <a:r>
              <a:rPr lang="en-US" sz="2400" dirty="0" err="1" smtClean="0"/>
              <a:t>resistente</a:t>
            </a:r>
            <a:r>
              <a:rPr lang="en-US" sz="2400" dirty="0" smtClean="0"/>
              <a:t>)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4" y="1764481"/>
            <a:ext cx="2159465" cy="914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971800"/>
            <a:ext cx="2159465" cy="914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9" b="20114"/>
          <a:stretch/>
        </p:blipFill>
        <p:spPr>
          <a:xfrm>
            <a:off x="3200400" y="1796436"/>
            <a:ext cx="2324615" cy="914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6" y="3008671"/>
            <a:ext cx="23225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96436"/>
            <a:ext cx="23225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75" y="4301613"/>
            <a:ext cx="23225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4" y="4257368"/>
            <a:ext cx="23225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71" y="3008671"/>
            <a:ext cx="2157413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5" y="5486400"/>
            <a:ext cx="2157413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36" y="5486400"/>
            <a:ext cx="2157413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71" y="5518355"/>
            <a:ext cx="2157413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03" y="4301613"/>
            <a:ext cx="23225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1175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Evolución</a:t>
            </a:r>
            <a:r>
              <a:rPr lang="en-US" sz="4000" dirty="0" smtClean="0"/>
              <a:t> del </a:t>
            </a:r>
            <a:r>
              <a:rPr lang="en-US" sz="4000" dirty="0" err="1" smtClean="0"/>
              <a:t>río</a:t>
            </a:r>
            <a:r>
              <a:rPr lang="en-US" sz="4000" dirty="0" smtClean="0"/>
              <a:t> Hudson Tomcod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6287"/>
            <a:ext cx="3461134" cy="21031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066799"/>
            <a:ext cx="2600325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68" y="1066800"/>
            <a:ext cx="2200275" cy="1762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2155" y="2967335"/>
            <a:ext cx="85561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</a:t>
            </a:r>
            <a:r>
              <a:rPr lang="en-US" sz="4000" b="1" dirty="0" err="1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Presión</a:t>
            </a:r>
            <a:r>
              <a:rPr lang="en-US" sz="4000" b="1" dirty="0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Selectiva</a:t>
            </a:r>
            <a:r>
              <a:rPr lang="en-US" sz="4000" b="1" dirty="0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?: </a:t>
            </a:r>
            <a:r>
              <a:rPr lang="en-US" sz="4000" b="1" dirty="0" err="1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Toxinas</a:t>
            </a:r>
            <a:r>
              <a:rPr lang="en-US" sz="4000" b="1" dirty="0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</a:t>
            </a:r>
            <a:r>
              <a:rPr lang="en-US" sz="4000" b="1" dirty="0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el Río</a:t>
            </a:r>
            <a:endParaRPr lang="en-US" sz="4000" b="1" dirty="0">
              <a:ln w="11430"/>
              <a:gradFill>
                <a:gsLst>
                  <a:gs pos="0">
                    <a:srgbClr val="3333CC">
                      <a:tint val="70000"/>
                      <a:satMod val="245000"/>
                    </a:srgbClr>
                  </a:gs>
                  <a:gs pos="75000">
                    <a:srgbClr val="3333CC">
                      <a:tint val="90000"/>
                      <a:shade val="60000"/>
                      <a:satMod val="240000"/>
                    </a:srgbClr>
                  </a:gs>
                  <a:gs pos="100000">
                    <a:srgbClr val="3333C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8" y="3886200"/>
            <a:ext cx="1511626" cy="64008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58" y="3886517"/>
            <a:ext cx="1511300" cy="6397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58" y="4882048"/>
            <a:ext cx="1511300" cy="6397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1" y="5943600"/>
            <a:ext cx="1511300" cy="6397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3" b="20456"/>
          <a:stretch/>
        </p:blipFill>
        <p:spPr>
          <a:xfrm>
            <a:off x="4191000" y="3886517"/>
            <a:ext cx="1640419" cy="64008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5" y="4876799"/>
            <a:ext cx="16398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78797"/>
            <a:ext cx="16398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834"/>
            <a:ext cx="16398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90" y="5943599"/>
            <a:ext cx="16398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16" y="5973097"/>
            <a:ext cx="16398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7" y="4868631"/>
            <a:ext cx="1511300" cy="6397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19" y="5909185"/>
            <a:ext cx="1511300" cy="6397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6629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0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Evolución</a:t>
            </a:r>
            <a:r>
              <a:rPr lang="en-US" sz="4000" dirty="0" smtClean="0"/>
              <a:t> del </a:t>
            </a:r>
            <a:r>
              <a:rPr lang="en-US" sz="4000" dirty="0" err="1" smtClean="0"/>
              <a:t>río</a:t>
            </a:r>
            <a:r>
              <a:rPr lang="en-US" sz="4000" dirty="0" smtClean="0"/>
              <a:t> Hudson Tomcod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0" y="1905000"/>
            <a:ext cx="2591359" cy="109728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66452"/>
            <a:ext cx="259461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9" y="3505200"/>
            <a:ext cx="259461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23479"/>
            <a:ext cx="259461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259461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4" b="21822"/>
          <a:stretch/>
        </p:blipFill>
        <p:spPr>
          <a:xfrm>
            <a:off x="4766643" y="5306470"/>
            <a:ext cx="2779062" cy="1097280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62227"/>
            <a:ext cx="2594611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94" y="5306470"/>
            <a:ext cx="25971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5803" y="1043122"/>
            <a:ext cx="78486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Población</a:t>
            </a:r>
            <a:r>
              <a:rPr lang="en-US" sz="4400" b="1" dirty="0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final: 95% </a:t>
            </a:r>
            <a:r>
              <a:rPr lang="en-US" sz="4400" b="1" dirty="0" err="1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Resistente</a:t>
            </a:r>
            <a:endParaRPr lang="en-US" sz="4400" b="1" dirty="0">
              <a:ln w="11430"/>
              <a:gradFill>
                <a:gsLst>
                  <a:gs pos="0">
                    <a:srgbClr val="3333CC">
                      <a:tint val="70000"/>
                      <a:satMod val="245000"/>
                    </a:srgbClr>
                  </a:gs>
                  <a:gs pos="75000">
                    <a:srgbClr val="3333CC">
                      <a:tint val="90000"/>
                      <a:shade val="60000"/>
                      <a:satMod val="240000"/>
                    </a:srgbClr>
                  </a:gs>
                  <a:gs pos="100000">
                    <a:srgbClr val="3333C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6504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1143000"/>
          </a:xfrm>
        </p:spPr>
        <p:txBody>
          <a:bodyPr/>
          <a:lstStyle/>
          <a:p>
            <a:r>
              <a:rPr lang="en-US" altLang="en-US" dirty="0" smtClean="0"/>
              <a:t>Resistencia a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plaguicidas</a:t>
            </a:r>
            <a:r>
              <a:rPr lang="en-US" altLang="en-US" dirty="0" smtClean="0"/>
              <a:t> entre </a:t>
            </a:r>
            <a:r>
              <a:rPr lang="en-US" altLang="en-US" dirty="0" err="1" smtClean="0"/>
              <a:t>escarabajos</a:t>
            </a:r>
            <a:endParaRPr lang="en-US" altLang="en-US" dirty="0"/>
          </a:p>
        </p:txBody>
      </p:sp>
      <p:pic>
        <p:nvPicPr>
          <p:cNvPr id="34819" name="Content Placeholder 3" descr="scan00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676400"/>
            <a:ext cx="2493963" cy="4664075"/>
          </a:xfrm>
        </p:spPr>
      </p:pic>
    </p:spTree>
    <p:extLst>
      <p:ext uri="{BB962C8B-B14F-4D97-AF65-F5344CB8AC3E}">
        <p14:creationId xmlns:p14="http://schemas.microsoft.com/office/powerpoint/2010/main" val="468522125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Pre-scientific idea:  Fixity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/>
              <a:t>El mundo es fijo y &amp; no cambian</a:t>
            </a:r>
          </a:p>
          <a:p>
            <a:pPr>
              <a:buFontTx/>
              <a:buNone/>
            </a:pPr>
            <a:endParaRPr lang="es-ES" altLang="en-US"/>
          </a:p>
          <a:p>
            <a:r>
              <a:rPr lang="es-ES" altLang="en-US"/>
              <a:t>Fixity que no cambian de especies = la idea de que una vez creado, especies no</a:t>
            </a:r>
            <a:endParaRPr lang="en-US" altLang="en-US"/>
          </a:p>
        </p:txBody>
      </p:sp>
    </p:spTree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¿</a:t>
            </a:r>
            <a:r>
              <a:rPr lang="en-US" sz="4000" dirty="0" err="1" smtClean="0"/>
              <a:t>Cómo</a:t>
            </a:r>
            <a:r>
              <a:rPr lang="en-US" sz="4000" dirty="0" smtClean="0"/>
              <a:t> conduce </a:t>
            </a:r>
            <a:r>
              <a:rPr lang="en-US" sz="4000" dirty="0" err="1" smtClean="0"/>
              <a:t>esto</a:t>
            </a:r>
            <a:r>
              <a:rPr lang="en-US" sz="4000" dirty="0" smtClean="0"/>
              <a:t> a la </a:t>
            </a:r>
            <a:r>
              <a:rPr lang="en-US" sz="4000" dirty="0" err="1" smtClean="0"/>
              <a:t>diversidad</a:t>
            </a:r>
            <a:r>
              <a:rPr lang="en-US" sz="4000" dirty="0" smtClean="0"/>
              <a:t> de </a:t>
            </a:r>
            <a:r>
              <a:rPr lang="en-US" sz="4000" dirty="0" err="1" smtClean="0"/>
              <a:t>especies</a:t>
            </a:r>
            <a:r>
              <a:rPr lang="en-US" sz="4000" dirty="0" smtClean="0"/>
              <a:t>?</a:t>
            </a:r>
            <a:endParaRPr lang="en-US" sz="4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153400" cy="48768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Durante largos </a:t>
            </a:r>
            <a:r>
              <a:rPr lang="en-US" sz="2800" i="1" dirty="0" err="1" smtClean="0"/>
              <a:t>períodos</a:t>
            </a:r>
            <a:r>
              <a:rPr lang="en-US" sz="2800" i="1" dirty="0" smtClean="0"/>
              <a:t> de </a:t>
            </a:r>
            <a:r>
              <a:rPr lang="en-US" sz="2800" i="1" dirty="0" err="1" smtClean="0"/>
              <a:t>tiempo</a:t>
            </a:r>
            <a:r>
              <a:rPr lang="en-US" sz="2800" dirty="0" smtClean="0"/>
              <a:t>, las </a:t>
            </a:r>
            <a:r>
              <a:rPr lang="en-US" sz="2800" dirty="0" err="1" smtClean="0"/>
              <a:t>variaciones</a:t>
            </a:r>
            <a:r>
              <a:rPr lang="en-US" sz="2800" dirty="0" smtClean="0"/>
              <a:t> / </a:t>
            </a:r>
            <a:r>
              <a:rPr lang="en-US" sz="2800" dirty="0" err="1" smtClean="0"/>
              <a:t>rasgos</a:t>
            </a:r>
            <a:r>
              <a:rPr lang="en-US" sz="2800" dirty="0" smtClean="0"/>
              <a:t> </a:t>
            </a:r>
            <a:r>
              <a:rPr lang="en-US" sz="2800" dirty="0" err="1" smtClean="0"/>
              <a:t>acertados</a:t>
            </a:r>
            <a:r>
              <a:rPr lang="en-US" sz="2800" dirty="0" smtClean="0"/>
              <a:t> se </a:t>
            </a:r>
            <a:r>
              <a:rPr lang="en-US" sz="2800" dirty="0" err="1" smtClean="0"/>
              <a:t>acumulan</a:t>
            </a:r>
            <a:endParaRPr lang="en-US" sz="2800" dirty="0" smtClean="0"/>
          </a:p>
          <a:p>
            <a:r>
              <a:rPr lang="en-US" sz="2800" dirty="0" smtClean="0"/>
              <a:t>Las </a:t>
            </a:r>
            <a:r>
              <a:rPr lang="en-US" sz="2800" dirty="0" err="1" smtClean="0"/>
              <a:t>poblaciones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posteriores</a:t>
            </a:r>
            <a:r>
              <a:rPr lang="en-US" sz="2800" dirty="0" smtClean="0"/>
              <a:t> </a:t>
            </a:r>
            <a:r>
              <a:rPr lang="en-US" sz="2800" dirty="0" err="1" smtClean="0"/>
              <a:t>pueden</a:t>
            </a:r>
            <a:r>
              <a:rPr lang="en-US" sz="2800" dirty="0" smtClean="0"/>
              <a:t> </a:t>
            </a:r>
            <a:r>
              <a:rPr lang="en-US" sz="2800" dirty="0" err="1" smtClean="0"/>
              <a:t>llegar</a:t>
            </a:r>
            <a:r>
              <a:rPr lang="en-US" sz="2800" dirty="0" smtClean="0"/>
              <a:t> a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distintas</a:t>
            </a:r>
            <a:r>
              <a:rPr lang="en-US" sz="2800" dirty="0" smtClean="0"/>
              <a:t> (</a:t>
            </a:r>
            <a:r>
              <a:rPr lang="en-US" sz="2800" dirty="0" err="1" smtClean="0"/>
              <a:t>físicamente</a:t>
            </a:r>
            <a:r>
              <a:rPr lang="en-US" sz="2800" dirty="0" smtClean="0"/>
              <a:t>, </a:t>
            </a:r>
            <a:r>
              <a:rPr lang="en-US" sz="2800" dirty="0" err="1" smtClean="0"/>
              <a:t>conductualmente</a:t>
            </a:r>
            <a:r>
              <a:rPr lang="en-US" sz="2800" dirty="0" smtClean="0"/>
              <a:t>) de </a:t>
            </a:r>
            <a:r>
              <a:rPr lang="en-US" sz="2800" dirty="0" err="1" smtClean="0"/>
              <a:t>ancestrales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¿</a:t>
            </a:r>
            <a:r>
              <a:rPr lang="en-US" sz="2800" dirty="0" err="1" smtClean="0"/>
              <a:t>Qué</a:t>
            </a:r>
            <a:r>
              <a:rPr lang="en-US" sz="2800" dirty="0" smtClean="0"/>
              <a:t> define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población</a:t>
            </a:r>
            <a:r>
              <a:rPr lang="en-US" sz="2800" dirty="0" smtClean="0"/>
              <a:t>? - Un </a:t>
            </a:r>
            <a:r>
              <a:rPr lang="en-US" sz="2800" dirty="0" err="1" smtClean="0"/>
              <a:t>grupo</a:t>
            </a:r>
            <a:r>
              <a:rPr lang="en-US" sz="2800" dirty="0" smtClean="0"/>
              <a:t> de </a:t>
            </a:r>
            <a:r>
              <a:rPr lang="en-US" sz="2800" dirty="0" err="1" smtClean="0"/>
              <a:t>individuos</a:t>
            </a:r>
            <a:r>
              <a:rPr lang="en-US" sz="2800" dirty="0" smtClean="0"/>
              <a:t> que:</a:t>
            </a:r>
          </a:p>
          <a:p>
            <a:pPr lvl="1"/>
            <a:r>
              <a:rPr lang="en-US" sz="2500" dirty="0" err="1" smtClean="0"/>
              <a:t>Es</a:t>
            </a:r>
            <a:r>
              <a:rPr lang="en-US" sz="2500" dirty="0" smtClean="0"/>
              <a:t> </a:t>
            </a:r>
            <a:r>
              <a:rPr lang="en-US" sz="2500" dirty="0" err="1" smtClean="0"/>
              <a:t>aislada</a:t>
            </a:r>
            <a:r>
              <a:rPr lang="en-US" sz="2500" dirty="0" smtClean="0"/>
              <a:t> </a:t>
            </a:r>
            <a:r>
              <a:rPr lang="en-US" sz="2500" dirty="0" err="1" smtClean="0"/>
              <a:t>reproductivamente</a:t>
            </a:r>
            <a:r>
              <a:rPr lang="en-US" sz="2500" dirty="0" smtClean="0"/>
              <a:t> (de la </a:t>
            </a:r>
            <a:r>
              <a:rPr lang="en-US" sz="2500" dirty="0" err="1" smtClean="0"/>
              <a:t>misma</a:t>
            </a:r>
            <a:r>
              <a:rPr lang="en-US" sz="2500" dirty="0" smtClean="0"/>
              <a:t> </a:t>
            </a:r>
            <a:r>
              <a:rPr lang="en-US" sz="2500" dirty="0" err="1" smtClean="0"/>
              <a:t>especie</a:t>
            </a:r>
            <a:r>
              <a:rPr lang="en-US" sz="2500" dirty="0" smtClean="0"/>
              <a:t>)</a:t>
            </a:r>
          </a:p>
          <a:p>
            <a:pPr lvl="1"/>
            <a:r>
              <a:rPr lang="en-US" sz="2500" dirty="0" err="1" smtClean="0"/>
              <a:t>Tienden</a:t>
            </a:r>
            <a:r>
              <a:rPr lang="en-US" sz="2500" dirty="0" smtClean="0"/>
              <a:t> a </a:t>
            </a:r>
            <a:r>
              <a:rPr lang="en-US" sz="2500" dirty="0" err="1" smtClean="0"/>
              <a:t>ocupar</a:t>
            </a:r>
            <a:r>
              <a:rPr lang="en-US" sz="2500" dirty="0" smtClean="0"/>
              <a:t> un </a:t>
            </a:r>
            <a:r>
              <a:rPr lang="en-US" sz="2500" dirty="0" err="1" smtClean="0"/>
              <a:t>área</a:t>
            </a:r>
            <a:r>
              <a:rPr lang="en-US" sz="2500" dirty="0" smtClean="0"/>
              <a:t> </a:t>
            </a:r>
            <a:r>
              <a:rPr lang="en-US" sz="2500" dirty="0" err="1" smtClean="0"/>
              <a:t>específica</a:t>
            </a: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Diversidad</a:t>
            </a:r>
            <a:r>
              <a:rPr lang="en-US" dirty="0" smtClean="0"/>
              <a:t> de </a:t>
            </a:r>
            <a:r>
              <a:rPr lang="en-US" dirty="0" err="1" smtClean="0"/>
              <a:t>especies</a:t>
            </a:r>
            <a:r>
              <a:rPr lang="en-US" dirty="0" smtClean="0"/>
              <a:t>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 </a:t>
            </a:r>
            <a:r>
              <a:rPr lang="en-US" sz="2400" dirty="0" err="1" smtClean="0"/>
              <a:t>aislamiento</a:t>
            </a:r>
            <a:r>
              <a:rPr lang="en-US" sz="2400" dirty="0" smtClean="0"/>
              <a:t> </a:t>
            </a:r>
            <a:r>
              <a:rPr lang="en-US" sz="2400" dirty="0" err="1" smtClean="0"/>
              <a:t>geográfico</a:t>
            </a:r>
            <a:r>
              <a:rPr lang="en-US" sz="2400" dirty="0" smtClean="0"/>
              <a:t> </a:t>
            </a:r>
            <a:r>
              <a:rPr lang="en-US" sz="2400" dirty="0" err="1" smtClean="0"/>
              <a:t>puede</a:t>
            </a:r>
            <a:r>
              <a:rPr lang="en-US" sz="2400" dirty="0" smtClean="0"/>
              <a:t> </a:t>
            </a:r>
            <a:r>
              <a:rPr lang="en-US" sz="2400" dirty="0" err="1" smtClean="0"/>
              <a:t>conducir</a:t>
            </a:r>
            <a:r>
              <a:rPr lang="en-US" sz="2400" dirty="0" smtClean="0"/>
              <a:t> a la </a:t>
            </a:r>
            <a:r>
              <a:rPr lang="en-US" sz="2400" dirty="0" err="1" smtClean="0"/>
              <a:t>especiación</a:t>
            </a:r>
            <a:r>
              <a:rPr lang="en-US" sz="2400" dirty="0" smtClean="0"/>
              <a:t> a </a:t>
            </a:r>
            <a:r>
              <a:rPr lang="en-US" sz="2400" dirty="0" err="1" smtClean="0"/>
              <a:t>medida</a:t>
            </a:r>
            <a:r>
              <a:rPr lang="en-US" sz="2400" dirty="0" smtClean="0"/>
              <a:t> que las </a:t>
            </a:r>
            <a:r>
              <a:rPr lang="en-US" sz="2400" dirty="0" err="1" smtClean="0"/>
              <a:t>poblaciones</a:t>
            </a:r>
            <a:r>
              <a:rPr lang="en-US" sz="2400" dirty="0" smtClean="0"/>
              <a:t> </a:t>
            </a:r>
            <a:r>
              <a:rPr lang="en-US" sz="2400" dirty="0" err="1" smtClean="0"/>
              <a:t>responden</a:t>
            </a:r>
            <a:r>
              <a:rPr lang="en-US" sz="2400" dirty="0" smtClean="0"/>
              <a:t> a </a:t>
            </a:r>
            <a:r>
              <a:rPr lang="en-US" sz="2400" dirty="0" err="1" smtClean="0"/>
              <a:t>diferentes</a:t>
            </a:r>
            <a:r>
              <a:rPr lang="en-US" sz="2400" dirty="0" smtClean="0"/>
              <a:t> </a:t>
            </a:r>
            <a:r>
              <a:rPr lang="en-US" sz="2400" dirty="0" err="1" smtClean="0"/>
              <a:t>presiones</a:t>
            </a:r>
            <a:r>
              <a:rPr lang="en-US" sz="2400" dirty="0" smtClean="0"/>
              <a:t> </a:t>
            </a:r>
            <a:r>
              <a:rPr lang="en-US" sz="2400" dirty="0" err="1" smtClean="0"/>
              <a:t>selectivas</a:t>
            </a:r>
            <a:r>
              <a:rPr lang="en-US" sz="2400" dirty="0" smtClean="0"/>
              <a:t> (</a:t>
            </a:r>
            <a:r>
              <a:rPr lang="en-US" sz="2400" dirty="0" err="1" smtClean="0"/>
              <a:t>diferentes</a:t>
            </a:r>
            <a:r>
              <a:rPr lang="en-US" sz="2400" dirty="0" smtClean="0"/>
              <a:t> </a:t>
            </a:r>
            <a:r>
              <a:rPr lang="en-US" sz="2400" dirty="0" err="1" smtClean="0"/>
              <a:t>circunstancias</a:t>
            </a:r>
            <a:r>
              <a:rPr lang="en-US" sz="2400" dirty="0" smtClean="0"/>
              <a:t> </a:t>
            </a:r>
            <a:r>
              <a:rPr lang="en-US" sz="2400" dirty="0" err="1" smtClean="0"/>
              <a:t>ambientales</a:t>
            </a:r>
            <a:r>
              <a:rPr lang="en-US" sz="2400" dirty="0" smtClean="0"/>
              <a:t> que </a:t>
            </a:r>
            <a:r>
              <a:rPr lang="en-US" sz="2400" dirty="0" err="1" smtClean="0"/>
              <a:t>influyen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el </a:t>
            </a:r>
            <a:r>
              <a:rPr lang="en-US" sz="2400" dirty="0" err="1" smtClean="0"/>
              <a:t>éxito</a:t>
            </a:r>
            <a:r>
              <a:rPr lang="en-US" sz="2400" dirty="0" smtClean="0"/>
              <a:t> </a:t>
            </a:r>
            <a:r>
              <a:rPr lang="en-US" sz="2400" dirty="0" err="1" smtClean="0"/>
              <a:t>reproductivo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Si no se produce un </a:t>
            </a:r>
            <a:r>
              <a:rPr lang="en-US" sz="2400" dirty="0" err="1" smtClean="0"/>
              <a:t>cruzamiento</a:t>
            </a:r>
            <a:r>
              <a:rPr lang="en-US" sz="2400" dirty="0" smtClean="0"/>
              <a:t> (</a:t>
            </a:r>
            <a:r>
              <a:rPr lang="en-US" sz="2400" dirty="0" err="1" smtClean="0"/>
              <a:t>compartir</a:t>
            </a:r>
            <a:r>
              <a:rPr lang="en-US" sz="2400" dirty="0" smtClean="0"/>
              <a:t> </a:t>
            </a:r>
            <a:r>
              <a:rPr lang="en-US" sz="2400" dirty="0" err="1" smtClean="0"/>
              <a:t>los</a:t>
            </a:r>
            <a:r>
              <a:rPr lang="en-US" sz="2400" dirty="0" smtClean="0"/>
              <a:t> genes) entre </a:t>
            </a:r>
            <a:r>
              <a:rPr lang="en-US" sz="2400" dirty="0" err="1" smtClean="0"/>
              <a:t>poblaciones</a:t>
            </a:r>
            <a:r>
              <a:rPr lang="en-US" sz="2400" dirty="0" smtClean="0"/>
              <a:t> </a:t>
            </a:r>
            <a:r>
              <a:rPr lang="en-US" sz="2400" dirty="0" err="1" smtClean="0"/>
              <a:t>similares</a:t>
            </a:r>
            <a:r>
              <a:rPr lang="en-US" sz="2400" dirty="0" smtClean="0"/>
              <a:t>, </a:t>
            </a:r>
            <a:r>
              <a:rPr lang="en-US" sz="2400" dirty="0" err="1" smtClean="0"/>
              <a:t>pueden</a:t>
            </a:r>
            <a:r>
              <a:rPr lang="en-US" sz="2400" dirty="0" smtClean="0"/>
              <a:t> </a:t>
            </a:r>
            <a:r>
              <a:rPr lang="en-US" sz="2400" dirty="0" err="1" smtClean="0"/>
              <a:t>convertirse</a:t>
            </a:r>
            <a:r>
              <a:rPr lang="en-US" sz="2400" dirty="0" smtClean="0"/>
              <a:t> </a:t>
            </a:r>
            <a:r>
              <a:rPr lang="en-US" sz="2400" dirty="0" err="1" smtClean="0"/>
              <a:t>eventualmente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especies</a:t>
            </a:r>
            <a:r>
              <a:rPr lang="en-US" sz="2400" dirty="0" smtClean="0"/>
              <a:t> </a:t>
            </a:r>
            <a:r>
              <a:rPr lang="en-US" sz="2400" dirty="0" err="1" smtClean="0"/>
              <a:t>separadas</a:t>
            </a:r>
            <a:endParaRPr lang="en-US" sz="2400" dirty="0" smtClean="0"/>
          </a:p>
          <a:p>
            <a:r>
              <a:rPr lang="en-US" sz="2400" dirty="0" smtClean="0"/>
              <a:t>No "</a:t>
            </a:r>
            <a:r>
              <a:rPr lang="en-US" sz="2400" dirty="0" err="1" smtClean="0"/>
              <a:t>transformar</a:t>
            </a:r>
            <a:r>
              <a:rPr lang="en-US" sz="2400" dirty="0" smtClean="0"/>
              <a:t>" </a:t>
            </a:r>
            <a:r>
              <a:rPr lang="en-US" sz="2400" dirty="0" err="1" smtClean="0"/>
              <a:t>en</a:t>
            </a:r>
            <a:r>
              <a:rPr lang="en-US" sz="2400" dirty="0" smtClean="0"/>
              <a:t> un </a:t>
            </a:r>
            <a:r>
              <a:rPr lang="en-US" sz="2400" dirty="0" err="1" smtClean="0"/>
              <a:t>organismo</a:t>
            </a:r>
            <a:r>
              <a:rPr lang="en-US" sz="2400" dirty="0" smtClean="0"/>
              <a:t> </a:t>
            </a:r>
            <a:r>
              <a:rPr lang="en-US" sz="2400" dirty="0" err="1" smtClean="0"/>
              <a:t>completamente</a:t>
            </a:r>
            <a:r>
              <a:rPr lang="en-US" sz="2400" dirty="0" smtClean="0"/>
              <a:t> </a:t>
            </a:r>
            <a:r>
              <a:rPr lang="en-US" sz="2400" dirty="0" err="1" smtClean="0"/>
              <a:t>diferente</a:t>
            </a:r>
            <a:r>
              <a:rPr lang="en-US" sz="2400" dirty="0" smtClean="0"/>
              <a:t>; </a:t>
            </a:r>
          </a:p>
          <a:p>
            <a:pPr lvl="1"/>
            <a:r>
              <a:rPr lang="en-US" i="1" dirty="0" err="1" smtClean="0"/>
              <a:t>Más</a:t>
            </a:r>
            <a:r>
              <a:rPr lang="en-US" i="1" dirty="0" smtClean="0"/>
              <a:t> </a:t>
            </a:r>
            <a:r>
              <a:rPr lang="en-US" i="1" dirty="0" err="1" smtClean="0"/>
              <a:t>bien</a:t>
            </a:r>
            <a:r>
              <a:rPr lang="en-US" i="1" dirty="0" smtClean="0"/>
              <a:t>, VARIACIÓN </a:t>
            </a:r>
            <a:r>
              <a:rPr lang="en-US" i="1" dirty="0" err="1" smtClean="0"/>
              <a:t>sobre</a:t>
            </a:r>
            <a:r>
              <a:rPr lang="en-US" i="1" dirty="0" smtClean="0"/>
              <a:t> un </a:t>
            </a:r>
            <a:r>
              <a:rPr lang="en-US" i="1" dirty="0" err="1" smtClean="0"/>
              <a:t>tema</a:t>
            </a:r>
            <a:r>
              <a:rPr lang="en-US" i="1" dirty="0" smtClean="0"/>
              <a:t> - similar, </a:t>
            </a:r>
            <a:r>
              <a:rPr lang="en-US" i="1" dirty="0" err="1" smtClean="0"/>
              <a:t>pero</a:t>
            </a:r>
            <a:r>
              <a:rPr lang="en-US" i="1" dirty="0" smtClean="0"/>
              <a:t> </a:t>
            </a:r>
            <a:r>
              <a:rPr lang="en-US" i="1" dirty="0" err="1" smtClean="0"/>
              <a:t>distinto</a:t>
            </a:r>
            <a:r>
              <a:rPr lang="en-US" i="1" dirty="0" smtClean="0"/>
              <a:t> (</a:t>
            </a:r>
            <a:r>
              <a:rPr lang="en-US" i="1" dirty="0" err="1" smtClean="0"/>
              <a:t>genéticamente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852752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Diversidad</a:t>
            </a:r>
            <a:r>
              <a:rPr lang="en-US" sz="4000" dirty="0" smtClean="0"/>
              <a:t> de </a:t>
            </a:r>
            <a:r>
              <a:rPr lang="en-US" sz="4000" dirty="0" err="1" smtClean="0"/>
              <a:t>especies</a:t>
            </a:r>
            <a:r>
              <a:rPr lang="en-US" sz="4000" dirty="0" smtClean="0"/>
              <a:t>, cont.</a:t>
            </a:r>
            <a:endParaRPr lang="en-US" sz="4000" dirty="0" smtClean="0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3528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i="1" dirty="0" err="1" smtClean="0"/>
              <a:t>selección</a:t>
            </a:r>
            <a:r>
              <a:rPr lang="en-US" i="1" dirty="0" smtClean="0"/>
              <a:t> sexual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afecta</a:t>
            </a:r>
            <a:r>
              <a:rPr lang="en-US" dirty="0" smtClean="0"/>
              <a:t> al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selección</a:t>
            </a:r>
            <a:r>
              <a:rPr lang="en-US" dirty="0" smtClean="0"/>
              <a:t> natural; La </a:t>
            </a:r>
            <a:r>
              <a:rPr lang="en-US" dirty="0" err="1" smtClean="0"/>
              <a:t>preferencia</a:t>
            </a:r>
            <a:r>
              <a:rPr lang="en-US" dirty="0" smtClean="0"/>
              <a:t> </a:t>
            </a:r>
            <a:r>
              <a:rPr lang="en-US" dirty="0" err="1" smtClean="0"/>
              <a:t>femenina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cualidades</a:t>
            </a:r>
            <a:r>
              <a:rPr lang="en-US" dirty="0" smtClean="0"/>
              <a:t> </a:t>
            </a:r>
            <a:r>
              <a:rPr lang="en-US" dirty="0" err="1" smtClean="0"/>
              <a:t>masculinas</a:t>
            </a:r>
            <a:r>
              <a:rPr lang="en-US" dirty="0" smtClean="0"/>
              <a:t> </a:t>
            </a:r>
            <a:r>
              <a:rPr lang="en-US" dirty="0" err="1" smtClean="0"/>
              <a:t>específicas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forma a las </a:t>
            </a:r>
            <a:r>
              <a:rPr lang="en-US" dirty="0" err="1" smtClean="0"/>
              <a:t>características</a:t>
            </a:r>
            <a:r>
              <a:rPr lang="en-US" dirty="0" smtClean="0"/>
              <a:t> de la </a:t>
            </a:r>
            <a:r>
              <a:rPr lang="en-US" dirty="0" err="1" smtClean="0"/>
              <a:t>población</a:t>
            </a:r>
            <a:endParaRPr lang="en-US" dirty="0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En</a:t>
            </a:r>
            <a:r>
              <a:rPr lang="en-US" dirty="0" smtClean="0"/>
              <a:t> Suma</a:t>
            </a:r>
            <a:endParaRPr lang="en-US" dirty="0" smtClean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5562600"/>
          </a:xfrm>
        </p:spPr>
        <p:txBody>
          <a:bodyPr/>
          <a:lstStyle/>
          <a:p>
            <a:r>
              <a:rPr lang="en-US" sz="2400" dirty="0" smtClean="0"/>
              <a:t>La </a:t>
            </a:r>
            <a:r>
              <a:rPr lang="en-US" sz="2400" dirty="0" err="1" smtClean="0"/>
              <a:t>selección</a:t>
            </a:r>
            <a:r>
              <a:rPr lang="en-US" sz="2400" dirty="0" smtClean="0"/>
              <a:t> natural </a:t>
            </a:r>
            <a:r>
              <a:rPr lang="en-US" sz="2400" dirty="0" err="1" smtClean="0"/>
              <a:t>es</a:t>
            </a:r>
            <a:r>
              <a:rPr lang="en-US" sz="2400" dirty="0" smtClean="0"/>
              <a:t> un </a:t>
            </a:r>
            <a:r>
              <a:rPr lang="en-US" sz="2400" dirty="0" err="1" smtClean="0"/>
              <a:t>proceso</a:t>
            </a:r>
            <a:r>
              <a:rPr lang="en-US" sz="2400" dirty="0" smtClean="0"/>
              <a:t> de </a:t>
            </a:r>
            <a:r>
              <a:rPr lang="en-US" sz="2400" dirty="0" err="1" smtClean="0"/>
              <a:t>eliminación"Supervivencia</a:t>
            </a:r>
            <a:r>
              <a:rPr lang="en-US" sz="2400" dirty="0" smtClean="0"/>
              <a:t> del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apto</a:t>
            </a:r>
            <a:r>
              <a:rPr lang="en-US" sz="2400" dirty="0" smtClean="0"/>
              <a:t>": </a:t>
            </a:r>
            <a:r>
              <a:rPr lang="en-US" sz="2400" dirty="0" err="1" smtClean="0"/>
              <a:t>estar</a:t>
            </a:r>
            <a:r>
              <a:rPr lang="en-US" sz="2400" dirty="0" smtClean="0"/>
              <a:t> "</a:t>
            </a:r>
            <a:r>
              <a:rPr lang="en-US" sz="2400" dirty="0" err="1" smtClean="0"/>
              <a:t>en</a:t>
            </a:r>
            <a:r>
              <a:rPr lang="en-US" sz="2400" dirty="0" smtClean="0"/>
              <a:t> forma" </a:t>
            </a:r>
            <a:r>
              <a:rPr lang="en-US" sz="2400" dirty="0" err="1" smtClean="0"/>
              <a:t>significa</a:t>
            </a:r>
            <a:r>
              <a:rPr lang="en-US" sz="2400" dirty="0" smtClean="0"/>
              <a:t> </a:t>
            </a:r>
            <a:r>
              <a:rPr lang="en-US" sz="2400" dirty="0" err="1" smtClean="0"/>
              <a:t>poseer</a:t>
            </a:r>
            <a:r>
              <a:rPr lang="en-US" sz="2400" dirty="0" smtClean="0"/>
              <a:t> </a:t>
            </a:r>
            <a:r>
              <a:rPr lang="en-US" sz="2400" dirty="0" err="1" smtClean="0"/>
              <a:t>ciertas</a:t>
            </a:r>
            <a:r>
              <a:rPr lang="en-US" sz="2400" dirty="0" smtClean="0"/>
              <a:t> </a:t>
            </a:r>
            <a:r>
              <a:rPr lang="en-US" sz="2400" dirty="0" err="1" smtClean="0"/>
              <a:t>características</a:t>
            </a:r>
            <a:r>
              <a:rPr lang="en-US" sz="2400" dirty="0" smtClean="0"/>
              <a:t> que </a:t>
            </a:r>
            <a:r>
              <a:rPr lang="en-US" sz="2400" dirty="0" err="1" smtClean="0"/>
              <a:t>aumentan</a:t>
            </a:r>
            <a:r>
              <a:rPr lang="en-US" sz="2400" dirty="0" smtClean="0"/>
              <a:t> la </a:t>
            </a:r>
            <a:r>
              <a:rPr lang="en-US" sz="2400" dirty="0" err="1" smtClean="0"/>
              <a:t>probabilidad</a:t>
            </a:r>
            <a:r>
              <a:rPr lang="en-US" sz="2400" dirty="0" smtClean="0"/>
              <a:t> de </a:t>
            </a:r>
            <a:r>
              <a:rPr lang="en-US" sz="2400" dirty="0" err="1" smtClean="0"/>
              <a:t>supervivencia</a:t>
            </a:r>
            <a:r>
              <a:rPr lang="en-US" sz="2400" dirty="0" smtClean="0"/>
              <a:t> y </a:t>
            </a:r>
            <a:r>
              <a:rPr lang="en-US" sz="2400" dirty="0" err="1" smtClean="0"/>
              <a:t>éxito</a:t>
            </a:r>
            <a:r>
              <a:rPr lang="en-US" sz="2400" dirty="0" smtClean="0"/>
              <a:t> </a:t>
            </a:r>
            <a:r>
              <a:rPr lang="en-US" sz="2400" dirty="0" err="1" smtClean="0"/>
              <a:t>reproductivo</a:t>
            </a:r>
            <a:endParaRPr lang="en-US" sz="2400" dirty="0" smtClean="0"/>
          </a:p>
          <a:p>
            <a:r>
              <a:rPr lang="en-US" sz="2400" dirty="0" smtClean="0"/>
              <a:t>La </a:t>
            </a:r>
            <a:r>
              <a:rPr lang="en-US" sz="2400" dirty="0" err="1" smtClean="0"/>
              <a:t>selección</a:t>
            </a:r>
            <a:r>
              <a:rPr lang="en-US" sz="2400" dirty="0" smtClean="0"/>
              <a:t> natural </a:t>
            </a:r>
            <a:r>
              <a:rPr lang="en-US" sz="2400" dirty="0" err="1" smtClean="0"/>
              <a:t>promueve</a:t>
            </a:r>
            <a:r>
              <a:rPr lang="en-US" sz="2400" dirty="0" smtClean="0"/>
              <a:t> </a:t>
            </a: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dirty="0" err="1" smtClean="0"/>
              <a:t>rasgos</a:t>
            </a:r>
            <a:r>
              <a:rPr lang="en-US" sz="2400" dirty="0" smtClean="0"/>
              <a:t> </a:t>
            </a:r>
            <a:r>
              <a:rPr lang="en-US" sz="2400" dirty="0" err="1" smtClean="0"/>
              <a:t>beneficiosos</a:t>
            </a:r>
            <a:r>
              <a:rPr lang="en-US" sz="2400" dirty="0" smtClean="0"/>
              <a:t> para la </a:t>
            </a:r>
            <a:r>
              <a:rPr lang="en-US" sz="2400" dirty="0" err="1" smtClean="0"/>
              <a:t>supervivencia</a:t>
            </a:r>
            <a:r>
              <a:rPr lang="en-US" sz="2400" dirty="0" smtClean="0"/>
              <a:t> y las </a:t>
            </a:r>
            <a:r>
              <a:rPr lang="en-US" sz="2400" dirty="0" err="1" smtClean="0"/>
              <a:t>malas</a:t>
            </a:r>
            <a:r>
              <a:rPr lang="en-US" sz="2400" dirty="0" smtClean="0"/>
              <a:t> </a:t>
            </a:r>
            <a:r>
              <a:rPr lang="en-US" sz="2400" dirty="0" err="1" smtClean="0"/>
              <a:t>hierbas</a:t>
            </a:r>
            <a:r>
              <a:rPr lang="en-US" sz="2400" dirty="0" smtClean="0"/>
              <a:t> de </a:t>
            </a:r>
            <a:r>
              <a:rPr lang="en-US" sz="2400" dirty="0" err="1" smtClean="0"/>
              <a:t>los</a:t>
            </a:r>
            <a:r>
              <a:rPr lang="en-US" sz="2400" dirty="0" smtClean="0"/>
              <a:t> que no son</a:t>
            </a:r>
          </a:p>
          <a:p>
            <a:r>
              <a:rPr lang="en-US" sz="2400" dirty="0" smtClean="0"/>
              <a:t>El </a:t>
            </a:r>
            <a:r>
              <a:rPr lang="en-US" sz="2400" dirty="0" err="1" smtClean="0"/>
              <a:t>resultado</a:t>
            </a:r>
            <a:r>
              <a:rPr lang="en-US" sz="2400" dirty="0" smtClean="0"/>
              <a:t> final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b="1" i="1" dirty="0" smtClean="0"/>
              <a:t>la </a:t>
            </a:r>
            <a:r>
              <a:rPr lang="en-US" sz="2400" b="1" i="1" dirty="0" err="1" smtClean="0"/>
              <a:t>adaptación</a:t>
            </a:r>
            <a:endParaRPr lang="en-US" sz="2400" b="1" i="1" dirty="0" smtClean="0"/>
          </a:p>
          <a:p>
            <a:r>
              <a:rPr lang="en-US" sz="2400" dirty="0" err="1" smtClean="0"/>
              <a:t>Puede</a:t>
            </a:r>
            <a:r>
              <a:rPr lang="en-US" sz="2400" dirty="0" smtClean="0"/>
              <a:t> </a:t>
            </a:r>
            <a:r>
              <a:rPr lang="en-US" sz="2400" dirty="0" err="1" smtClean="0"/>
              <a:t>dar</a:t>
            </a:r>
            <a:r>
              <a:rPr lang="en-US" sz="2400" dirty="0" smtClean="0"/>
              <a:t> </a:t>
            </a:r>
            <a:r>
              <a:rPr lang="en-US" sz="2400" dirty="0" err="1" smtClean="0"/>
              <a:t>lugar</a:t>
            </a:r>
            <a:r>
              <a:rPr lang="en-US" sz="2400" dirty="0" smtClean="0"/>
              <a:t> a </a:t>
            </a:r>
            <a:r>
              <a:rPr lang="en-US" sz="2400" dirty="0" err="1" smtClean="0"/>
              <a:t>nuevas</a:t>
            </a:r>
            <a:r>
              <a:rPr lang="en-US" sz="2400" dirty="0" smtClean="0"/>
              <a:t> </a:t>
            </a:r>
            <a:r>
              <a:rPr lang="en-US" sz="2400" dirty="0" err="1" smtClean="0"/>
              <a:t>especies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desarrollo</a:t>
            </a:r>
            <a:r>
              <a:rPr lang="en-US" sz="2400" dirty="0" smtClean="0"/>
              <a:t>, </a:t>
            </a:r>
            <a:r>
              <a:rPr lang="en-US" sz="2400" dirty="0" err="1" smtClean="0"/>
              <a:t>pero</a:t>
            </a:r>
            <a:r>
              <a:rPr lang="en-US" sz="2400" dirty="0" smtClean="0"/>
              <a:t> no </a:t>
            </a:r>
            <a:r>
              <a:rPr lang="en-US" sz="2400" dirty="0" err="1" smtClean="0"/>
              <a:t>siempre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Natural Selection in Action:</a:t>
            </a:r>
            <a:br>
              <a:rPr lang="en-US" sz="4000" dirty="0" smtClean="0"/>
            </a:br>
            <a:r>
              <a:rPr lang="en-US" sz="4000" i="1" dirty="0" smtClean="0"/>
              <a:t>Darwin’s Finches Revisited</a:t>
            </a:r>
            <a:endParaRPr lang="en-US" sz="4000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Beak of the Finch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671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sz="4000" dirty="0" smtClean="0"/>
              <a:t>Los "-</a:t>
            </a:r>
            <a:r>
              <a:rPr lang="en-US" sz="4000" dirty="0" err="1" smtClean="0"/>
              <a:t>esismos</a:t>
            </a:r>
            <a:r>
              <a:rPr lang="en-US" sz="4000" dirty="0" smtClean="0"/>
              <a:t>" y </a:t>
            </a:r>
            <a:r>
              <a:rPr lang="en-US" sz="4000" dirty="0" err="1" smtClean="0"/>
              <a:t>los</a:t>
            </a:r>
            <a:r>
              <a:rPr lang="en-US" sz="4000" dirty="0" smtClean="0"/>
              <a:t> "</a:t>
            </a:r>
            <a:r>
              <a:rPr lang="en-US" sz="4000" dirty="0" err="1" smtClean="0"/>
              <a:t>cismas</a:t>
            </a:r>
            <a:r>
              <a:rPr lang="en-US" sz="4000" dirty="0" smtClean="0"/>
              <a:t>" de la </a:t>
            </a:r>
            <a:r>
              <a:rPr lang="en-US" sz="4000" dirty="0" err="1" smtClean="0"/>
              <a:t>Teoría</a:t>
            </a:r>
            <a:r>
              <a:rPr lang="en-US" sz="4000" dirty="0" smtClean="0"/>
              <a:t> de Darwin</a:t>
            </a:r>
            <a:endParaRPr lang="en-US" sz="4000" dirty="0" smtClean="0"/>
          </a:p>
        </p:txBody>
      </p:sp>
      <p:sp>
        <p:nvSpPr>
          <p:cNvPr id="34819" name="Text Placeholder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4040188" cy="369887"/>
          </a:xfrm>
        </p:spPr>
        <p:txBody>
          <a:bodyPr>
            <a:normAutofit/>
          </a:bodyPr>
          <a:lstStyle/>
          <a:p>
            <a:r>
              <a:rPr lang="en-US" smtClean="0"/>
              <a:t>“-isms”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828800"/>
            <a:ext cx="4419600" cy="5029200"/>
          </a:xfrm>
        </p:spPr>
        <p:txBody>
          <a:bodyPr>
            <a:normAutofit/>
          </a:bodyPr>
          <a:lstStyle/>
          <a:p>
            <a:pPr marL="457200" indent="-457200">
              <a:buFont typeface="Times New Roman" charset="0"/>
              <a:buAutoNum type="arabicPeriod"/>
            </a:pPr>
            <a:r>
              <a:rPr lang="en-US" dirty="0" err="1" smtClean="0"/>
              <a:t>Implica</a:t>
            </a:r>
            <a:r>
              <a:rPr lang="en-US" dirty="0" smtClean="0"/>
              <a:t> un "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creencias</a:t>
            </a:r>
            <a:r>
              <a:rPr lang="en-US" dirty="0" smtClean="0"/>
              <a:t>", </a:t>
            </a:r>
            <a:r>
              <a:rPr lang="en-US" dirty="0" err="1" smtClean="0"/>
              <a:t>como</a:t>
            </a:r>
            <a:r>
              <a:rPr lang="en-US" dirty="0" smtClean="0"/>
              <a:t> el </a:t>
            </a:r>
            <a:r>
              <a:rPr lang="en-US" dirty="0" err="1" smtClean="0"/>
              <a:t>hinduismo</a:t>
            </a:r>
            <a:r>
              <a:rPr lang="en-US" dirty="0" smtClean="0"/>
              <a:t>, el </a:t>
            </a:r>
            <a:r>
              <a:rPr lang="en-US" dirty="0" err="1" smtClean="0"/>
              <a:t>absolutismo</a:t>
            </a:r>
            <a:r>
              <a:rPr lang="en-US" dirty="0" smtClean="0"/>
              <a:t>, etc.</a:t>
            </a:r>
          </a:p>
          <a:p>
            <a:pPr marL="457200" indent="-457200">
              <a:buFont typeface="Times New Roman" charset="0"/>
              <a:buAutoNum type="arabicPeriod"/>
            </a:pPr>
            <a:r>
              <a:rPr lang="en-US" dirty="0" smtClean="0"/>
              <a:t>Ideas </a:t>
            </a:r>
            <a:r>
              <a:rPr lang="en-US" dirty="0" err="1" smtClean="0"/>
              <a:t>asociadas</a:t>
            </a:r>
            <a:r>
              <a:rPr lang="en-US" dirty="0" smtClean="0"/>
              <a:t> con Nat. Sel. </a:t>
            </a:r>
            <a:r>
              <a:rPr lang="en-US" dirty="0" err="1" smtClean="0"/>
              <a:t>Utilizado</a:t>
            </a:r>
            <a:r>
              <a:rPr lang="en-US" dirty="0" smtClean="0"/>
              <a:t> para </a:t>
            </a:r>
            <a:r>
              <a:rPr lang="en-US" dirty="0" err="1" smtClean="0"/>
              <a:t>explicar</a:t>
            </a:r>
            <a:r>
              <a:rPr lang="en-US" dirty="0" smtClean="0"/>
              <a:t> y </a:t>
            </a:r>
            <a:r>
              <a:rPr lang="en-US" dirty="0" err="1" smtClean="0"/>
              <a:t>justificar</a:t>
            </a:r>
            <a:r>
              <a:rPr lang="en-US" dirty="0" smtClean="0"/>
              <a:t> las </a:t>
            </a:r>
            <a:r>
              <a:rPr lang="en-US" dirty="0" err="1" smtClean="0"/>
              <a:t>diferencias</a:t>
            </a:r>
            <a:r>
              <a:rPr lang="en-US" dirty="0" smtClean="0"/>
              <a:t> </a:t>
            </a:r>
            <a:r>
              <a:rPr lang="en-US" dirty="0" err="1" smtClean="0"/>
              <a:t>sociales</a:t>
            </a:r>
            <a:r>
              <a:rPr lang="en-US" dirty="0" smtClean="0"/>
              <a:t> (</a:t>
            </a:r>
            <a:r>
              <a:rPr lang="en-US" dirty="0" err="1" smtClean="0"/>
              <a:t>Darwinismo</a:t>
            </a:r>
            <a:r>
              <a:rPr lang="en-US" dirty="0" smtClean="0"/>
              <a:t> social) o "</a:t>
            </a:r>
            <a:r>
              <a:rPr lang="en-US" dirty="0" err="1" smtClean="0"/>
              <a:t>supervivencia</a:t>
            </a:r>
            <a:r>
              <a:rPr lang="en-US" dirty="0" smtClean="0"/>
              <a:t> del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apto</a:t>
            </a:r>
            <a:r>
              <a:rPr lang="en-US" dirty="0" smtClean="0"/>
              <a:t>" - No Darwin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haciendo</a:t>
            </a:r>
            <a:endParaRPr lang="en-US" dirty="0" smtClean="0"/>
          </a:p>
          <a:p>
            <a:pPr marL="457200" indent="-457200">
              <a:buFont typeface="Times New Roman" charset="0"/>
              <a:buAutoNum type="arabicPeriod"/>
            </a:pPr>
            <a:r>
              <a:rPr lang="en-US" dirty="0" err="1" smtClean="0"/>
              <a:t>Darwinismo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sinónimo</a:t>
            </a:r>
            <a:r>
              <a:rPr lang="en-US" dirty="0" smtClean="0"/>
              <a:t> de "</a:t>
            </a:r>
            <a:r>
              <a:rPr lang="en-US" dirty="0" err="1" smtClean="0"/>
              <a:t>Evolución</a:t>
            </a:r>
            <a:r>
              <a:rPr lang="en-US" dirty="0" smtClean="0"/>
              <a:t>”</a:t>
            </a:r>
          </a:p>
          <a:p>
            <a:pPr marL="457200" indent="-457200">
              <a:buFont typeface="Times New Roman" charset="0"/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nombre</a:t>
            </a:r>
            <a:r>
              <a:rPr lang="en-US" dirty="0" smtClean="0"/>
              <a:t> de Darwin y las ideas </a:t>
            </a:r>
            <a:r>
              <a:rPr lang="en-US" dirty="0" err="1" smtClean="0"/>
              <a:t>utilizadas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otros</a:t>
            </a:r>
            <a:r>
              <a:rPr lang="en-US" dirty="0" smtClean="0"/>
              <a:t> para </a:t>
            </a:r>
            <a:r>
              <a:rPr lang="en-US" dirty="0" err="1" smtClean="0"/>
              <a:t>avanzar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propias</a:t>
            </a:r>
            <a:r>
              <a:rPr lang="en-US" dirty="0" smtClean="0"/>
              <a:t> agendas</a:t>
            </a:r>
            <a:endParaRPr lang="en-US" dirty="0" smtClean="0"/>
          </a:p>
        </p:txBody>
      </p:sp>
      <p:sp>
        <p:nvSpPr>
          <p:cNvPr id="348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46087"/>
          </a:xfrm>
        </p:spPr>
        <p:txBody>
          <a:bodyPr>
            <a:normAutofit/>
          </a:bodyPr>
          <a:lstStyle/>
          <a:p>
            <a:r>
              <a:rPr lang="en-US" smtClean="0"/>
              <a:t>“schisms”</a:t>
            </a:r>
          </a:p>
        </p:txBody>
      </p:sp>
      <p:sp>
        <p:nvSpPr>
          <p:cNvPr id="34822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905000"/>
            <a:ext cx="4194175" cy="4953000"/>
          </a:xfrm>
        </p:spPr>
        <p:txBody>
          <a:bodyPr>
            <a:normAutofit/>
          </a:bodyPr>
          <a:lstStyle/>
          <a:p>
            <a:pPr marL="457200" indent="-457200">
              <a:buFont typeface="Times New Roman" charset="0"/>
              <a:buAutoNum type="arabicPeriod"/>
            </a:pPr>
            <a:r>
              <a:rPr lang="en-US" dirty="0" err="1" smtClean="0"/>
              <a:t>Parecía</a:t>
            </a:r>
            <a:r>
              <a:rPr lang="en-US" dirty="0" smtClean="0"/>
              <a:t> </a:t>
            </a:r>
            <a:r>
              <a:rPr lang="en-US" dirty="0" err="1" smtClean="0"/>
              <a:t>contradecir</a:t>
            </a:r>
            <a:r>
              <a:rPr lang="en-US" dirty="0" smtClean="0"/>
              <a:t> las </a:t>
            </a:r>
            <a:r>
              <a:rPr lang="en-US" dirty="0" err="1" smtClean="0"/>
              <a:t>explicaciones</a:t>
            </a:r>
            <a:r>
              <a:rPr lang="en-US" dirty="0" smtClean="0"/>
              <a:t> </a:t>
            </a:r>
            <a:r>
              <a:rPr lang="en-US" dirty="0" err="1" smtClean="0"/>
              <a:t>religiosas</a:t>
            </a:r>
            <a:endParaRPr lang="en-US" dirty="0" smtClean="0"/>
          </a:p>
          <a:p>
            <a:pPr marL="457200" indent="-457200">
              <a:buFont typeface="Times New Roman" charset="0"/>
              <a:buAutoNum type="arabicPeriod"/>
            </a:pPr>
            <a:r>
              <a:rPr lang="en-US" dirty="0" err="1" smtClean="0"/>
              <a:t>Llevado</a:t>
            </a:r>
            <a:r>
              <a:rPr lang="en-US" dirty="0" smtClean="0"/>
              <a:t> al </a:t>
            </a:r>
            <a:r>
              <a:rPr lang="en-US" dirty="0" err="1" smtClean="0"/>
              <a:t>movimiento</a:t>
            </a:r>
            <a:r>
              <a:rPr lang="en-US" dirty="0" smtClean="0"/>
              <a:t> </a:t>
            </a:r>
            <a:r>
              <a:rPr lang="en-US" dirty="0" err="1" smtClean="0"/>
              <a:t>eugenésico</a:t>
            </a:r>
            <a:r>
              <a:rPr lang="en-US" dirty="0" smtClean="0"/>
              <a:t>, </a:t>
            </a:r>
            <a:r>
              <a:rPr lang="en-US" dirty="0" err="1" smtClean="0"/>
              <a:t>incluyendo</a:t>
            </a:r>
            <a:r>
              <a:rPr lang="en-US" dirty="0" smtClean="0"/>
              <a:t> el </a:t>
            </a:r>
            <a:r>
              <a:rPr lang="en-US" dirty="0" err="1" smtClean="0"/>
              <a:t>Holocausto</a:t>
            </a:r>
            <a:r>
              <a:rPr lang="en-US" dirty="0" smtClean="0"/>
              <a:t>; Darwin </a:t>
            </a:r>
            <a:r>
              <a:rPr lang="en-US" dirty="0" err="1" smtClean="0"/>
              <a:t>nunca</a:t>
            </a:r>
            <a:r>
              <a:rPr lang="en-US" dirty="0" smtClean="0"/>
              <a:t> </a:t>
            </a:r>
            <a:r>
              <a:rPr lang="en-US" dirty="0" err="1" smtClean="0"/>
              <a:t>usó</a:t>
            </a:r>
            <a:r>
              <a:rPr lang="en-US" dirty="0" smtClean="0"/>
              <a:t> el </a:t>
            </a:r>
            <a:r>
              <a:rPr lang="en-US" dirty="0" err="1" smtClean="0"/>
              <a:t>término</a:t>
            </a:r>
            <a:r>
              <a:rPr lang="en-US" dirty="0" smtClean="0"/>
              <a:t> "</a:t>
            </a:r>
            <a:r>
              <a:rPr lang="en-US" dirty="0" err="1" smtClean="0"/>
              <a:t>supervivencia</a:t>
            </a:r>
            <a:r>
              <a:rPr lang="en-US" dirty="0" smtClean="0"/>
              <a:t> del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apto</a:t>
            </a:r>
            <a:r>
              <a:rPr lang="en-US" dirty="0" smtClean="0"/>
              <a:t>”</a:t>
            </a:r>
          </a:p>
          <a:p>
            <a:pPr marL="457200" indent="-457200">
              <a:buFont typeface="Times New Roman" charset="0"/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evolución</a:t>
            </a:r>
            <a:r>
              <a:rPr lang="en-US" dirty="0" smtClean="0"/>
              <a:t> </a:t>
            </a:r>
            <a:r>
              <a:rPr lang="en-US" dirty="0" err="1" smtClean="0"/>
              <a:t>incluye</a:t>
            </a:r>
            <a:r>
              <a:rPr lang="en-US" dirty="0" smtClean="0"/>
              <a:t> mucho </a:t>
            </a:r>
            <a:r>
              <a:rPr lang="en-US" dirty="0" err="1" smtClean="0"/>
              <a:t>más</a:t>
            </a:r>
            <a:r>
              <a:rPr lang="en-US" dirty="0" smtClean="0"/>
              <a:t> de lo que Darwin </a:t>
            </a:r>
            <a:r>
              <a:rPr lang="en-US" dirty="0" err="1" smtClean="0"/>
              <a:t>explicó</a:t>
            </a:r>
            <a:r>
              <a:rPr lang="en-US" dirty="0" smtClean="0"/>
              <a:t> o </a:t>
            </a:r>
            <a:r>
              <a:rPr lang="en-US" dirty="0" err="1" smtClean="0"/>
              <a:t>comprendió</a:t>
            </a:r>
            <a:r>
              <a:rPr lang="en-US" dirty="0" smtClean="0"/>
              <a:t> (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siglo</a:t>
            </a:r>
            <a:r>
              <a:rPr lang="en-US" dirty="0" smtClean="0"/>
              <a:t> XIX)</a:t>
            </a:r>
          </a:p>
          <a:p>
            <a:pPr marL="457200" indent="-457200">
              <a:buFont typeface="Times New Roman" charset="0"/>
              <a:buAutoNum type="arabicPeriod"/>
            </a:pPr>
            <a:r>
              <a:rPr lang="en-US" dirty="0" smtClean="0"/>
              <a:t>Darwin </a:t>
            </a:r>
            <a:r>
              <a:rPr lang="en-US" dirty="0" err="1" smtClean="0"/>
              <a:t>nunca</a:t>
            </a:r>
            <a:r>
              <a:rPr lang="en-US" dirty="0" smtClean="0"/>
              <a:t> </a:t>
            </a:r>
            <a:r>
              <a:rPr lang="en-US" dirty="0" err="1" smtClean="0"/>
              <a:t>habría</a:t>
            </a:r>
            <a:r>
              <a:rPr lang="en-US" dirty="0" smtClean="0"/>
              <a:t> </a:t>
            </a:r>
            <a:r>
              <a:rPr lang="en-US" dirty="0" err="1" smtClean="0"/>
              <a:t>apoyado</a:t>
            </a:r>
            <a:r>
              <a:rPr lang="en-US" dirty="0" smtClean="0"/>
              <a:t> </a:t>
            </a:r>
            <a:r>
              <a:rPr lang="en-US" dirty="0" err="1" smtClean="0"/>
              <a:t>esas</a:t>
            </a:r>
            <a:r>
              <a:rPr lang="en-US" dirty="0" smtClean="0"/>
              <a:t> agendas</a:t>
            </a:r>
            <a:endParaRPr lang="en-US" dirty="0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Qué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Evolución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Selección</a:t>
            </a:r>
            <a:r>
              <a:rPr lang="en-US" altLang="en-US" dirty="0" smtClean="0"/>
              <a:t> Natural </a:t>
            </a:r>
            <a:r>
              <a:rPr lang="en-US" altLang="en-US" b="1" dirty="0" smtClean="0"/>
              <a:t>NO SON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s-ES" altLang="en-US"/>
              <a:t>Evolución significa que los organismos son "progresando" o mejorando.</a:t>
            </a:r>
            <a:endParaRPr lang="en-US" altLang="en-US"/>
          </a:p>
        </p:txBody>
      </p:sp>
      <p:pic>
        <p:nvPicPr>
          <p:cNvPr id="4" name="Picture 3" descr="scn000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4953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altLang="en-US" dirty="0" smtClean="0"/>
              <a:t>Lo que </a:t>
            </a:r>
            <a:r>
              <a:rPr lang="en-US" altLang="en-US" b="1" dirty="0" smtClean="0"/>
              <a:t>ES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5638800"/>
          </a:xfrm>
        </p:spPr>
        <p:txBody>
          <a:bodyPr/>
          <a:lstStyle/>
          <a:p>
            <a:pPr eaLnBrk="1" hangingPunct="1"/>
            <a:r>
              <a:rPr lang="es-ES" altLang="en-US"/>
              <a:t>Selección natural descartar individuos que no sean en un entorno particular aptos</a:t>
            </a:r>
          </a:p>
          <a:p>
            <a:pPr eaLnBrk="1" hangingPunct="1"/>
            <a:r>
              <a:rPr lang="es-ES" altLang="en-US"/>
              <a:t>Qué es "bueno" o "mejores" en un lugar o momento, no puede ser en otro</a:t>
            </a:r>
          </a:p>
          <a:p>
            <a:pPr eaLnBrk="1" hangingPunct="1"/>
            <a:r>
              <a:rPr lang="es-ES" altLang="en-US"/>
              <a:t>Fitness (éxito reproductiva) está relacionado con el medio ambiente no progreso</a:t>
            </a:r>
          </a:p>
          <a:p>
            <a:pPr eaLnBrk="1" hangingPunct="1"/>
            <a:r>
              <a:rPr lang="es-ES" altLang="en-US"/>
              <a:t>Ejemplo: Chimps son chimpancés debido a las características que tienen son perfectamente adaptadas a su entorno &amp; nicho</a:t>
            </a: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600200"/>
          </a:xfrm>
        </p:spPr>
        <p:txBody>
          <a:bodyPr/>
          <a:lstStyle/>
          <a:p>
            <a:pPr eaLnBrk="1" hangingPunct="1"/>
            <a:r>
              <a:rPr lang="es-ES" altLang="en-US" sz="4000"/>
              <a:t>Error: la selección natural implica organismos "intentando" adaptar</a:t>
            </a:r>
            <a:endParaRPr lang="en-US" altLang="en-US" sz="4000"/>
          </a:p>
        </p:txBody>
      </p:sp>
      <p:pic>
        <p:nvPicPr>
          <p:cNvPr id="32771" name="Content Placeholder 6" descr="sc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6"/>
          <a:stretch>
            <a:fillRect/>
          </a:stretch>
        </p:blipFill>
        <p:spPr>
          <a:xfrm>
            <a:off x="1371600" y="1981200"/>
            <a:ext cx="6129338" cy="4206875"/>
          </a:xfrm>
        </p:spPr>
      </p:pic>
    </p:spTree>
  </p:cSld>
  <p:clrMapOvr>
    <a:masterClrMapping/>
  </p:clrMapOvr>
  <p:transition spd="med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/>
              <a:t>Adaptación no implica "tratando de"</a:t>
            </a:r>
            <a:endParaRPr lang="en-US" altLang="en-US" i="1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en-US"/>
              <a:t>Selección natural conduce a la adaptación</a:t>
            </a:r>
          </a:p>
          <a:p>
            <a:pPr eaLnBrk="1" hangingPunct="1"/>
            <a:r>
              <a:rPr lang="es-ES" altLang="en-US"/>
              <a:t>Deriva de una variación en la población (no hay dos personas son exactamente iguales)</a:t>
            </a:r>
          </a:p>
          <a:p>
            <a:pPr eaLnBrk="1" hangingPunct="1"/>
            <a:r>
              <a:rPr lang="es-ES" altLang="en-US"/>
              <a:t>Algunos individuos tendrá genes (características) que mejorarán sus posibilidades de supervivencia, y otros no</a:t>
            </a:r>
            <a:endParaRPr lang="en-US" altLang="en-US"/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es-ES" altLang="en-US"/>
              <a:t/>
            </a:r>
            <a:br>
              <a:rPr lang="es-ES" altLang="en-US"/>
            </a:br>
            <a:r>
              <a:rPr lang="es-ES" altLang="en-US" sz="4000"/>
              <a:t>Edad de la exploración</a:t>
            </a:r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4000"/>
              <a:t>(15</a:t>
            </a:r>
            <a:r>
              <a:rPr lang="es-ES" altLang="en-US" sz="4000" baseline="30000"/>
              <a:t>th</a:t>
            </a:r>
            <a:r>
              <a:rPr lang="es-ES" altLang="en-US" sz="4000"/>
              <a:t> &amp; 16 siglos</a:t>
            </a:r>
            <a:r>
              <a:rPr lang="es-ES" altLang="en-US" sz="4000" baseline="30000"/>
              <a:t>th</a:t>
            </a:r>
            <a:r>
              <a:rPr lang="es-ES" altLang="en-US" sz="4000"/>
              <a:t> )</a:t>
            </a:r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s-ES" dirty="0"/>
              <a:t>Columbus - descubrimiento del "Nuevo mundo" (1492)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s-ES" dirty="0"/>
              <a:t>Magallanes - circunnavegación del globo (1519)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s-ES" dirty="0"/>
              <a:t>Copérnico y Galileo * - sistema de solar centrada en Helio (centrado en el sol) 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s-ES" dirty="0"/>
              <a:t>* Padre de la ciencia moderna, el método científico (basado en la experimentación empírica)</a:t>
            </a: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pPr eaLnBrk="1" hangingPunct="1"/>
            <a:r>
              <a:rPr lang="es-ES" altLang="en-US" sz="4000"/>
              <a:t>Error: Evolución significa que la vida ha cambiado "por casualidad"</a:t>
            </a:r>
            <a:endParaRPr lang="en-US" altLang="en-US" sz="400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pPr eaLnBrk="1" hangingPunct="1"/>
            <a:r>
              <a:rPr lang="es-ES" altLang="en-US"/>
              <a:t>Hay un elemento de oportunidad (mutaciones, procesos genéticos, movimiento de las poblaciones, etc.).</a:t>
            </a:r>
          </a:p>
          <a:p>
            <a:pPr eaLnBrk="1" hangingPunct="1"/>
            <a:r>
              <a:rPr lang="es-ES" altLang="en-US"/>
              <a:t>Selección de y para los rasgos específicos no es aleatorio</a:t>
            </a:r>
          </a:p>
          <a:p>
            <a:pPr eaLnBrk="1" hangingPunct="1"/>
            <a:r>
              <a:rPr lang="es-ES" altLang="en-US"/>
              <a:t>Selección natural favorece las características que confieren una ventaja de supervivencia, lo que aumenta la frecuencia de ese rasgo en la población para mantenerlo adaptado a su entorno</a:t>
            </a:r>
            <a:endParaRPr lang="en-US" altLang="en-US"/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La </a:t>
            </a:r>
            <a:r>
              <a:rPr lang="en-US" sz="4000" dirty="0" err="1" smtClean="0"/>
              <a:t>Revolución</a:t>
            </a:r>
            <a:r>
              <a:rPr lang="en-US" sz="4000" dirty="0" smtClean="0"/>
              <a:t> </a:t>
            </a:r>
            <a:r>
              <a:rPr lang="en-US" sz="4000" dirty="0" err="1" smtClean="0"/>
              <a:t>Científica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siglo</a:t>
            </a:r>
            <a:r>
              <a:rPr lang="en-US" sz="4000" dirty="0" smtClean="0"/>
              <a:t> 17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68240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científicos</a:t>
            </a:r>
            <a:r>
              <a:rPr lang="en-US" dirty="0" smtClean="0"/>
              <a:t> </a:t>
            </a:r>
            <a:r>
              <a:rPr lang="en-US" dirty="0" err="1" smtClean="0"/>
              <a:t>comienzan</a:t>
            </a:r>
            <a:r>
              <a:rPr lang="en-US" dirty="0" smtClean="0"/>
              <a:t> a </a:t>
            </a:r>
            <a:r>
              <a:rPr lang="en-US" dirty="0" err="1" smtClean="0"/>
              <a:t>explorar</a:t>
            </a:r>
            <a:r>
              <a:rPr lang="en-US" dirty="0" smtClean="0"/>
              <a:t> las </a:t>
            </a:r>
            <a:r>
              <a:rPr lang="en-US" dirty="0" err="1" smtClean="0"/>
              <a:t>estrellas</a:t>
            </a:r>
            <a:r>
              <a:rPr lang="en-US" dirty="0" smtClean="0"/>
              <a:t>,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planetas</a:t>
            </a:r>
            <a:r>
              <a:rPr lang="en-US" dirty="0" smtClean="0"/>
              <a:t>,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animales</a:t>
            </a:r>
            <a:r>
              <a:rPr lang="en-US" dirty="0" smtClean="0"/>
              <a:t>, las </a:t>
            </a:r>
            <a:r>
              <a:rPr lang="en-US" dirty="0" err="1" smtClean="0"/>
              <a:t>plantas</a:t>
            </a:r>
            <a:r>
              <a:rPr lang="en-US" dirty="0" smtClean="0"/>
              <a:t> y la </a:t>
            </a:r>
            <a:r>
              <a:rPr lang="en-US" dirty="0" err="1" smtClean="0"/>
              <a:t>tierra</a:t>
            </a:r>
            <a:r>
              <a:rPr lang="en-US" dirty="0" smtClean="0"/>
              <a:t> </a:t>
            </a:r>
            <a:r>
              <a:rPr lang="en-US" dirty="0" err="1" smtClean="0"/>
              <a:t>misma</a:t>
            </a:r>
            <a:r>
              <a:rPr lang="en-US" dirty="0" smtClean="0"/>
              <a:t>, </a:t>
            </a:r>
            <a:r>
              <a:rPr lang="en-US" dirty="0" err="1" smtClean="0"/>
              <a:t>buscando</a:t>
            </a:r>
            <a:r>
              <a:rPr lang="en-US" dirty="0" smtClean="0"/>
              <a:t> las </a:t>
            </a:r>
            <a:r>
              <a:rPr lang="en-US" dirty="0" err="1" smtClean="0"/>
              <a:t>leyes</a:t>
            </a:r>
            <a:r>
              <a:rPr lang="en-US" dirty="0" smtClean="0"/>
              <a:t> </a:t>
            </a:r>
            <a:r>
              <a:rPr lang="en-US" dirty="0" err="1" smtClean="0"/>
              <a:t>físicas</a:t>
            </a:r>
            <a:r>
              <a:rPr lang="en-US" dirty="0" smtClean="0"/>
              <a:t> </a:t>
            </a:r>
            <a:r>
              <a:rPr lang="en-US" dirty="0" err="1" smtClean="0"/>
              <a:t>universales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las </a:t>
            </a:r>
            <a:r>
              <a:rPr lang="en-US" dirty="0" err="1" smtClean="0"/>
              <a:t>cuales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 </a:t>
            </a:r>
            <a:r>
              <a:rPr lang="en-US" dirty="0" err="1" smtClean="0"/>
              <a:t>funcionaban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76600"/>
            <a:ext cx="366231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14375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/>
              <a:t> </a:t>
            </a:r>
            <a:r>
              <a:rPr lang="en-US" altLang="en-US" dirty="0" err="1" smtClean="0"/>
              <a:t>Avance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ciencia</a:t>
            </a:r>
            <a:r>
              <a:rPr lang="en-US" altLang="en-US" dirty="0" smtClean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John Ray (1627-1705)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334000"/>
          </a:xfrm>
        </p:spPr>
        <p:txBody>
          <a:bodyPr/>
          <a:lstStyle/>
          <a:p>
            <a:r>
              <a:rPr lang="es-ES" altLang="en-US"/>
              <a:t>Desarrolla las agrupaciones de especies y género</a:t>
            </a:r>
          </a:p>
          <a:p>
            <a:pPr>
              <a:buFontTx/>
              <a:buNone/>
            </a:pPr>
            <a:r>
              <a:rPr lang="es-ES" altLang="en-US"/>
              <a:t> </a:t>
            </a:r>
            <a:r>
              <a:rPr lang="es-ES" altLang="en-US" u="sng"/>
              <a:t>especies</a:t>
            </a:r>
            <a:r>
              <a:rPr lang="es-ES" altLang="en-US"/>
              <a:t> : un grupo de organismos relacionados que puede interbreed y producir descendencia fértil y viable </a:t>
            </a:r>
          </a:p>
          <a:p>
            <a:pPr>
              <a:buFontTx/>
              <a:buNone/>
            </a:pPr>
            <a:r>
              <a:rPr lang="es-ES" altLang="en-US" u="sng"/>
              <a:t>género</a:t>
            </a:r>
            <a:r>
              <a:rPr lang="es-ES" altLang="en-US"/>
              <a:t>: un grupo de especies relacionadas</a:t>
            </a:r>
            <a:endParaRPr lang="en-US" altLang="en-US" u="sng"/>
          </a:p>
        </p:txBody>
      </p:sp>
    </p:spTree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Carolus Linneaus (1707-1778)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/>
              <a:t>Desarrollado el sistema taxonómico de clasificación</a:t>
            </a:r>
            <a:endParaRPr lang="en-US" altLang="en-US"/>
          </a:p>
          <a:p>
            <a:r>
              <a:rPr lang="es-ES" altLang="en-US"/>
              <a:t>Taxonomía = sistema de clasificación en el que se agrupa viviente basada en sus similitudes y diferencias</a:t>
            </a:r>
            <a:endParaRPr lang="en-US" altLang="en-US"/>
          </a:p>
        </p:txBody>
      </p:sp>
    </p:spTree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Taxonomy for Humans</a:t>
            </a:r>
          </a:p>
        </p:txBody>
      </p:sp>
      <p:graphicFrame>
        <p:nvGraphicFramePr>
          <p:cNvPr id="2077" name="Group 29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114801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Kingdom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Animalia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Phlyum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Chordata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Mammalia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Primates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Hominidae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Genus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Homo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sapiens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838200"/>
          </a:xfrm>
        </p:spPr>
        <p:txBody>
          <a:bodyPr/>
          <a:lstStyle/>
          <a:p>
            <a:r>
              <a:rPr lang="en-US" sz="4800" dirty="0" err="1" smtClean="0"/>
              <a:t>Estudiando</a:t>
            </a:r>
            <a:r>
              <a:rPr lang="en-US" sz="4800" dirty="0" smtClean="0"/>
              <a:t> la Tierra </a:t>
            </a:r>
            <a:r>
              <a:rPr lang="en-US" sz="4800" dirty="0" err="1" smtClean="0"/>
              <a:t>misma</a:t>
            </a:r>
            <a:endParaRPr lang="en-US" sz="4800" dirty="0" smtClean="0"/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685800" y="2286000"/>
            <a:ext cx="8153400" cy="4038600"/>
          </a:xfrm>
        </p:spPr>
        <p:txBody>
          <a:bodyPr/>
          <a:lstStyle/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sz="2400" u="sng" dirty="0" err="1" smtClean="0"/>
              <a:t>Uniformitarismo</a:t>
            </a:r>
            <a:r>
              <a:rPr lang="en-US" sz="2400" dirty="0" smtClean="0"/>
              <a:t> - </a:t>
            </a:r>
            <a:r>
              <a:rPr lang="en-US" sz="2400" dirty="0" err="1" smtClean="0"/>
              <a:t>teoría</a:t>
            </a:r>
            <a:r>
              <a:rPr lang="en-US" sz="2400" dirty="0" smtClean="0"/>
              <a:t> de que </a:t>
            </a: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dirty="0" err="1" smtClean="0"/>
              <a:t>mismos</a:t>
            </a:r>
            <a:r>
              <a:rPr lang="en-US" sz="2400" dirty="0" smtClean="0"/>
              <a:t> </a:t>
            </a:r>
            <a:r>
              <a:rPr lang="en-US" sz="2400" dirty="0" err="1" smtClean="0"/>
              <a:t>procesos</a:t>
            </a:r>
            <a:r>
              <a:rPr lang="en-US" sz="2400" dirty="0" smtClean="0"/>
              <a:t> </a:t>
            </a:r>
            <a:r>
              <a:rPr lang="en-US" sz="2400" dirty="0" err="1" smtClean="0"/>
              <a:t>geológicos</a:t>
            </a:r>
            <a:r>
              <a:rPr lang="en-US" sz="2400" dirty="0" smtClean="0"/>
              <a:t> </a:t>
            </a:r>
            <a:r>
              <a:rPr lang="en-US" sz="2400" dirty="0" err="1" smtClean="0"/>
              <a:t>graduales</a:t>
            </a:r>
            <a:r>
              <a:rPr lang="en-US" sz="2400" dirty="0" smtClean="0"/>
              <a:t> que </a:t>
            </a:r>
            <a:r>
              <a:rPr lang="en-US" sz="2400" dirty="0" err="1" smtClean="0"/>
              <a:t>observamos</a:t>
            </a:r>
            <a:r>
              <a:rPr lang="en-US" sz="2400" dirty="0" smtClean="0"/>
              <a:t> hoy </a:t>
            </a:r>
            <a:r>
              <a:rPr lang="en-US" sz="2400" dirty="0" err="1" smtClean="0"/>
              <a:t>operaban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el </a:t>
            </a:r>
            <a:r>
              <a:rPr lang="en-US" sz="2400" dirty="0" err="1" smtClean="0"/>
              <a:t>pasado</a:t>
            </a:r>
            <a:endParaRPr lang="en-US" sz="2400" dirty="0" smtClean="0"/>
          </a:p>
          <a:p>
            <a:pPr lvl="1"/>
            <a:r>
              <a:rPr lang="en-US" sz="2400" dirty="0" smtClean="0"/>
              <a:t>El </a:t>
            </a:r>
            <a:r>
              <a:rPr lang="en-US" sz="2400" dirty="0" err="1" smtClean="0"/>
              <a:t>presente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la clave del </a:t>
            </a:r>
            <a:r>
              <a:rPr lang="en-US" sz="2400" dirty="0" err="1" smtClean="0"/>
              <a:t>pasado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71600"/>
            <a:ext cx="2286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952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1600</Words>
  <Application>Microsoft Macintosh PowerPoint</Application>
  <PresentationFormat>On-screen Show (4:3)</PresentationFormat>
  <Paragraphs>177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Times New Roman</vt:lpstr>
      <vt:lpstr>Arial</vt:lpstr>
      <vt:lpstr>Calibri</vt:lpstr>
      <vt:lpstr>Wingdings</vt:lpstr>
      <vt:lpstr>Office Theme</vt:lpstr>
      <vt:lpstr> Ideas precientífica (de la Europa Medieval)  </vt:lpstr>
      <vt:lpstr> Idea precientífica:  La gran cadena del ser  </vt:lpstr>
      <vt:lpstr>Pre-scientific idea:  Fixity</vt:lpstr>
      <vt:lpstr> Edad de la exploración (15th &amp; 16 siglosth )  </vt:lpstr>
      <vt:lpstr>La Revolución Científica siglo 17</vt:lpstr>
      <vt:lpstr> Avance de la ciencia  John Ray (1627-1705)</vt:lpstr>
      <vt:lpstr>Carolus Linneaus (1707-1778)</vt:lpstr>
      <vt:lpstr>Taxonomy for Humans</vt:lpstr>
      <vt:lpstr>Estudiando la Tierra misma</vt:lpstr>
      <vt:lpstr>Evidencia Geológica del Cambio</vt:lpstr>
      <vt:lpstr>Jean Baptiste Lamarck (1744-1829):</vt:lpstr>
      <vt:lpstr>Lamarck’s Teoría de la Herencia de Caracteres Adquirida</vt:lpstr>
      <vt:lpstr>Basada en Uso/Desuso de elementos de administración</vt:lpstr>
      <vt:lpstr>PowerPoint Presentation</vt:lpstr>
      <vt:lpstr>Importancia de la teoría del Larmarck</vt:lpstr>
      <vt:lpstr>Charles Darwin y "La idea más poderosa en Ciencias"</vt:lpstr>
      <vt:lpstr>Charles Darwin (1809-1882)</vt:lpstr>
      <vt:lpstr>Las Islas Galápagos</vt:lpstr>
      <vt:lpstr>La evolución de la evolución</vt:lpstr>
      <vt:lpstr>SELECCION NATURAL</vt:lpstr>
      <vt:lpstr>Selección natural en pocas palabras</vt:lpstr>
      <vt:lpstr>Lamarck vs. Darwin</vt:lpstr>
      <vt:lpstr>Polillas salpicadas: Selección natural en acción</vt:lpstr>
      <vt:lpstr>Polillas saladas, cont.</vt:lpstr>
      <vt:lpstr>Polillas saladas, cont.</vt:lpstr>
      <vt:lpstr>Evolución del río Hudson Tomcod</vt:lpstr>
      <vt:lpstr>Evolución del río Hudson Tomcod</vt:lpstr>
      <vt:lpstr>Evolución del río Hudson Tomcod</vt:lpstr>
      <vt:lpstr>Resistencia a los plaguicidas entre escarabajos</vt:lpstr>
      <vt:lpstr>¿Cómo conduce esto a la diversidad de especies?</vt:lpstr>
      <vt:lpstr>Diversidad de especies, cont.</vt:lpstr>
      <vt:lpstr>Diversidad de especies, cont.</vt:lpstr>
      <vt:lpstr>En Suma</vt:lpstr>
      <vt:lpstr>Natural Selection in Action: Darwin’s Finches Revisited</vt:lpstr>
      <vt:lpstr>Los "-esismos" y los "cismas" de la Teoría de Darwin</vt:lpstr>
      <vt:lpstr>Qué Evolución y Selección Natural NO SON:</vt:lpstr>
      <vt:lpstr>Lo que ES:</vt:lpstr>
      <vt:lpstr>Error: la selección natural implica organismos "intentando" adaptar</vt:lpstr>
      <vt:lpstr>Adaptación no implica "tratando de"</vt:lpstr>
      <vt:lpstr>Error: Evolución significa que la vida ha cambiado "por casualidad"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NATURAL SELECTION</dc:title>
  <dc:creator>Rachel K. Mitchell</dc:creator>
  <cp:lastModifiedBy>Rachel Mitchell</cp:lastModifiedBy>
  <cp:revision>33</cp:revision>
  <dcterms:created xsi:type="dcterms:W3CDTF">2003-02-26T21:03:08Z</dcterms:created>
  <dcterms:modified xsi:type="dcterms:W3CDTF">2017-02-05T21:15:54Z</dcterms:modified>
</cp:coreProperties>
</file>